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88491"/>
  </p:normalViewPr>
  <p:slideViewPr>
    <p:cSldViewPr snapToGrid="0">
      <p:cViewPr varScale="1">
        <p:scale>
          <a:sx n="100" d="100"/>
          <a:sy n="100" d="100"/>
        </p:scale>
        <p:origin x="10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4C0763-2437-3B45-8AC5-2734DB3CF393}" type="doc">
      <dgm:prSet loTypeId="urn:microsoft.com/office/officeart/2005/8/layout/hList1" loCatId="" qsTypeId="urn:microsoft.com/office/officeart/2005/8/quickstyle/simple3" qsCatId="simple" csTypeId="urn:microsoft.com/office/officeart/2005/8/colors/accent2_2" csCatId="accent2" phldr="1"/>
      <dgm:spPr/>
      <dgm:t>
        <a:bodyPr/>
        <a:lstStyle/>
        <a:p>
          <a:endParaRPr lang="en-US"/>
        </a:p>
      </dgm:t>
    </dgm:pt>
    <dgm:pt modelId="{1B3FBCD6-9FB1-DB40-80ED-4AE6C9A9CE20}">
      <dgm:prSet phldrT="[Text]" custT="1"/>
      <dgm:spPr>
        <a:solidFill>
          <a:srgbClr val="DD0404">
            <a:alpha val="41000"/>
          </a:srgbClr>
        </a:solidFill>
      </dgm:spPr>
      <dgm:t>
        <a:bodyPr/>
        <a:lstStyle/>
        <a:p>
          <a:r>
            <a:rPr lang="en-US" sz="3200" dirty="0">
              <a:latin typeface="+mj-lt"/>
            </a:rPr>
            <a:t>Focus Variables</a:t>
          </a:r>
        </a:p>
      </dgm:t>
    </dgm:pt>
    <dgm:pt modelId="{55062C72-0000-584D-9B99-B23BF70EE90F}" type="parTrans" cxnId="{B9245B4B-F158-A14D-BE84-64C7722458BC}">
      <dgm:prSet/>
      <dgm:spPr/>
      <dgm:t>
        <a:bodyPr/>
        <a:lstStyle/>
        <a:p>
          <a:endParaRPr lang="en-US"/>
        </a:p>
      </dgm:t>
    </dgm:pt>
    <dgm:pt modelId="{5DDA3689-F8EF-384F-B359-B3F9BD12B927}" type="sibTrans" cxnId="{B9245B4B-F158-A14D-BE84-64C7722458BC}">
      <dgm:prSet/>
      <dgm:spPr/>
      <dgm:t>
        <a:bodyPr/>
        <a:lstStyle/>
        <a:p>
          <a:endParaRPr lang="en-US"/>
        </a:p>
      </dgm:t>
    </dgm:pt>
    <dgm:pt modelId="{A2118EE6-CC27-C245-95E1-67B08957863B}" type="pres">
      <dgm:prSet presAssocID="{1B4C0763-2437-3B45-8AC5-2734DB3CF393}" presName="Name0" presStyleCnt="0">
        <dgm:presLayoutVars>
          <dgm:dir/>
          <dgm:animLvl val="lvl"/>
          <dgm:resizeHandles val="exact"/>
        </dgm:presLayoutVars>
      </dgm:prSet>
      <dgm:spPr/>
    </dgm:pt>
    <dgm:pt modelId="{5F4C21F1-169E-1C44-8E89-20656DB31548}" type="pres">
      <dgm:prSet presAssocID="{1B3FBCD6-9FB1-DB40-80ED-4AE6C9A9CE20}" presName="composite" presStyleCnt="0"/>
      <dgm:spPr/>
    </dgm:pt>
    <dgm:pt modelId="{4910460A-DA1E-884C-A9E5-77C748087D66}" type="pres">
      <dgm:prSet presAssocID="{1B3FBCD6-9FB1-DB40-80ED-4AE6C9A9CE20}" presName="parTx" presStyleLbl="alignNode1" presStyleIdx="0" presStyleCnt="1" custLinFactNeighborX="-62500" custLinFactNeighborY="-37840">
        <dgm:presLayoutVars>
          <dgm:chMax val="0"/>
          <dgm:chPref val="0"/>
          <dgm:bulletEnabled val="1"/>
        </dgm:presLayoutVars>
      </dgm:prSet>
      <dgm:spPr/>
    </dgm:pt>
    <dgm:pt modelId="{E49267AC-0565-BF47-9727-60288ECD3CAB}" type="pres">
      <dgm:prSet presAssocID="{1B3FBCD6-9FB1-DB40-80ED-4AE6C9A9CE20}" presName="desTx" presStyleLbl="alignAccFollowNode1" presStyleIdx="0" presStyleCnt="1">
        <dgm:presLayoutVars>
          <dgm:bulletEnabled val="1"/>
        </dgm:presLayoutVars>
      </dgm:prSet>
      <dgm:spPr>
        <a:solidFill>
          <a:srgbClr val="DD0404">
            <a:alpha val="10018"/>
          </a:srgbClr>
        </a:solidFill>
      </dgm:spPr>
    </dgm:pt>
  </dgm:ptLst>
  <dgm:cxnLst>
    <dgm:cxn modelId="{B9245B4B-F158-A14D-BE84-64C7722458BC}" srcId="{1B4C0763-2437-3B45-8AC5-2734DB3CF393}" destId="{1B3FBCD6-9FB1-DB40-80ED-4AE6C9A9CE20}" srcOrd="0" destOrd="0" parTransId="{55062C72-0000-584D-9B99-B23BF70EE90F}" sibTransId="{5DDA3689-F8EF-384F-B359-B3F9BD12B927}"/>
    <dgm:cxn modelId="{A727A752-7F63-774E-9351-E1B2CE6AE9BE}" type="presOf" srcId="{1B4C0763-2437-3B45-8AC5-2734DB3CF393}" destId="{A2118EE6-CC27-C245-95E1-67B08957863B}" srcOrd="0" destOrd="0" presId="urn:microsoft.com/office/officeart/2005/8/layout/hList1"/>
    <dgm:cxn modelId="{0E310EB6-FD4E-5C45-88EA-B32C8C8BFBEB}" type="presOf" srcId="{1B3FBCD6-9FB1-DB40-80ED-4AE6C9A9CE20}" destId="{4910460A-DA1E-884C-A9E5-77C748087D66}" srcOrd="0" destOrd="0" presId="urn:microsoft.com/office/officeart/2005/8/layout/hList1"/>
    <dgm:cxn modelId="{9307962A-18CD-E447-800F-D54ADAFA37B5}" type="presParOf" srcId="{A2118EE6-CC27-C245-95E1-67B08957863B}" destId="{5F4C21F1-169E-1C44-8E89-20656DB31548}" srcOrd="0" destOrd="0" presId="urn:microsoft.com/office/officeart/2005/8/layout/hList1"/>
    <dgm:cxn modelId="{8F491964-147B-0A4B-BEA0-FF36E9A959C9}" type="presParOf" srcId="{5F4C21F1-169E-1C44-8E89-20656DB31548}" destId="{4910460A-DA1E-884C-A9E5-77C748087D66}" srcOrd="0" destOrd="0" presId="urn:microsoft.com/office/officeart/2005/8/layout/hList1"/>
    <dgm:cxn modelId="{EDDCBF1F-FF65-DF44-B36B-7B6EE6562B84}" type="presParOf" srcId="{5F4C21F1-169E-1C44-8E89-20656DB31548}" destId="{E49267AC-0565-BF47-9727-60288ECD3CA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4C0763-2437-3B45-8AC5-2734DB3CF393}" type="doc">
      <dgm:prSet loTypeId="urn:microsoft.com/office/officeart/2005/8/layout/hList1" loCatId="" qsTypeId="urn:microsoft.com/office/officeart/2005/8/quickstyle/simple3" qsCatId="simple" csTypeId="urn:microsoft.com/office/officeart/2005/8/colors/accent2_2" csCatId="accent2" phldr="1"/>
      <dgm:spPr/>
      <dgm:t>
        <a:bodyPr/>
        <a:lstStyle/>
        <a:p>
          <a:endParaRPr lang="en-US"/>
        </a:p>
      </dgm:t>
    </dgm:pt>
    <dgm:pt modelId="{1B3FBCD6-9FB1-DB40-80ED-4AE6C9A9CE20}">
      <dgm:prSet phldrT="[Text]" custT="1"/>
      <dgm:spPr>
        <a:solidFill>
          <a:srgbClr val="DD0404">
            <a:alpha val="41215"/>
          </a:srgbClr>
        </a:solidFill>
      </dgm:spPr>
      <dgm:t>
        <a:bodyPr/>
        <a:lstStyle/>
        <a:p>
          <a:r>
            <a:rPr lang="en-US" sz="3200" dirty="0">
              <a:latin typeface="+mj-lt"/>
            </a:rPr>
            <a:t>Approach</a:t>
          </a:r>
        </a:p>
      </dgm:t>
    </dgm:pt>
    <dgm:pt modelId="{55062C72-0000-584D-9B99-B23BF70EE90F}" type="parTrans" cxnId="{B9245B4B-F158-A14D-BE84-64C7722458BC}">
      <dgm:prSet/>
      <dgm:spPr/>
      <dgm:t>
        <a:bodyPr/>
        <a:lstStyle/>
        <a:p>
          <a:endParaRPr lang="en-US"/>
        </a:p>
      </dgm:t>
    </dgm:pt>
    <dgm:pt modelId="{5DDA3689-F8EF-384F-B359-B3F9BD12B927}" type="sibTrans" cxnId="{B9245B4B-F158-A14D-BE84-64C7722458BC}">
      <dgm:prSet/>
      <dgm:spPr/>
      <dgm:t>
        <a:bodyPr/>
        <a:lstStyle/>
        <a:p>
          <a:endParaRPr lang="en-US"/>
        </a:p>
      </dgm:t>
    </dgm:pt>
    <dgm:pt modelId="{A2118EE6-CC27-C245-95E1-67B08957863B}" type="pres">
      <dgm:prSet presAssocID="{1B4C0763-2437-3B45-8AC5-2734DB3CF393}" presName="Name0" presStyleCnt="0">
        <dgm:presLayoutVars>
          <dgm:dir/>
          <dgm:animLvl val="lvl"/>
          <dgm:resizeHandles val="exact"/>
        </dgm:presLayoutVars>
      </dgm:prSet>
      <dgm:spPr/>
    </dgm:pt>
    <dgm:pt modelId="{5F4C21F1-169E-1C44-8E89-20656DB31548}" type="pres">
      <dgm:prSet presAssocID="{1B3FBCD6-9FB1-DB40-80ED-4AE6C9A9CE20}" presName="composite" presStyleCnt="0"/>
      <dgm:spPr/>
    </dgm:pt>
    <dgm:pt modelId="{4910460A-DA1E-884C-A9E5-77C748087D66}" type="pres">
      <dgm:prSet presAssocID="{1B3FBCD6-9FB1-DB40-80ED-4AE6C9A9CE20}" presName="parTx" presStyleLbl="alignNode1" presStyleIdx="0" presStyleCnt="1" custLinFactNeighborX="-62500" custLinFactNeighborY="-37840">
        <dgm:presLayoutVars>
          <dgm:chMax val="0"/>
          <dgm:chPref val="0"/>
          <dgm:bulletEnabled val="1"/>
        </dgm:presLayoutVars>
      </dgm:prSet>
      <dgm:spPr/>
    </dgm:pt>
    <dgm:pt modelId="{E49267AC-0565-BF47-9727-60288ECD3CAB}" type="pres">
      <dgm:prSet presAssocID="{1B3FBCD6-9FB1-DB40-80ED-4AE6C9A9CE20}" presName="desTx" presStyleLbl="alignAccFollowNode1" presStyleIdx="0" presStyleCnt="1">
        <dgm:presLayoutVars>
          <dgm:bulletEnabled val="1"/>
        </dgm:presLayoutVars>
      </dgm:prSet>
      <dgm:spPr>
        <a:solidFill>
          <a:srgbClr val="DD0404">
            <a:alpha val="10000"/>
          </a:srgbClr>
        </a:solidFill>
      </dgm:spPr>
    </dgm:pt>
  </dgm:ptLst>
  <dgm:cxnLst>
    <dgm:cxn modelId="{B9245B4B-F158-A14D-BE84-64C7722458BC}" srcId="{1B4C0763-2437-3B45-8AC5-2734DB3CF393}" destId="{1B3FBCD6-9FB1-DB40-80ED-4AE6C9A9CE20}" srcOrd="0" destOrd="0" parTransId="{55062C72-0000-584D-9B99-B23BF70EE90F}" sibTransId="{5DDA3689-F8EF-384F-B359-B3F9BD12B927}"/>
    <dgm:cxn modelId="{A727A752-7F63-774E-9351-E1B2CE6AE9BE}" type="presOf" srcId="{1B4C0763-2437-3B45-8AC5-2734DB3CF393}" destId="{A2118EE6-CC27-C245-95E1-67B08957863B}" srcOrd="0" destOrd="0" presId="urn:microsoft.com/office/officeart/2005/8/layout/hList1"/>
    <dgm:cxn modelId="{0E310EB6-FD4E-5C45-88EA-B32C8C8BFBEB}" type="presOf" srcId="{1B3FBCD6-9FB1-DB40-80ED-4AE6C9A9CE20}" destId="{4910460A-DA1E-884C-A9E5-77C748087D66}" srcOrd="0" destOrd="0" presId="urn:microsoft.com/office/officeart/2005/8/layout/hList1"/>
    <dgm:cxn modelId="{9307962A-18CD-E447-800F-D54ADAFA37B5}" type="presParOf" srcId="{A2118EE6-CC27-C245-95E1-67B08957863B}" destId="{5F4C21F1-169E-1C44-8E89-20656DB31548}" srcOrd="0" destOrd="0" presId="urn:microsoft.com/office/officeart/2005/8/layout/hList1"/>
    <dgm:cxn modelId="{8F491964-147B-0A4B-BEA0-FF36E9A959C9}" type="presParOf" srcId="{5F4C21F1-169E-1C44-8E89-20656DB31548}" destId="{4910460A-DA1E-884C-A9E5-77C748087D66}" srcOrd="0" destOrd="0" presId="urn:microsoft.com/office/officeart/2005/8/layout/hList1"/>
    <dgm:cxn modelId="{EDDCBF1F-FF65-DF44-B36B-7B6EE6562B84}" type="presParOf" srcId="{5F4C21F1-169E-1C44-8E89-20656DB31548}" destId="{E49267AC-0565-BF47-9727-60288ECD3CAB}"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D8F002-5237-5547-AD1C-F64ED2DC7199}"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0D71756E-AE16-0549-A227-3AE9641A841B}">
      <dgm:prSet phldrT="[Text]" custT="1"/>
      <dgm:spPr>
        <a:solidFill>
          <a:srgbClr val="DD0404">
            <a:alpha val="53528"/>
          </a:srgbClr>
        </a:solidFill>
      </dgm:spPr>
      <dgm:t>
        <a:bodyPr/>
        <a:lstStyle/>
        <a:p>
          <a:r>
            <a:rPr lang="en-US" sz="2400" b="0" dirty="0">
              <a:solidFill>
                <a:schemeClr val="tx1"/>
              </a:solidFill>
            </a:rPr>
            <a:t>Research question: </a:t>
          </a:r>
        </a:p>
      </dgm:t>
    </dgm:pt>
    <dgm:pt modelId="{ACA87619-886A-994C-9FFD-A092F1D5E221}" type="parTrans" cxnId="{BF19279D-D05D-6F43-8F51-19FA8D00251B}">
      <dgm:prSet/>
      <dgm:spPr/>
      <dgm:t>
        <a:bodyPr/>
        <a:lstStyle/>
        <a:p>
          <a:endParaRPr lang="en-US"/>
        </a:p>
      </dgm:t>
    </dgm:pt>
    <dgm:pt modelId="{22F1B22F-594F-B046-9B9C-5FB1427488CD}" type="sibTrans" cxnId="{BF19279D-D05D-6F43-8F51-19FA8D00251B}">
      <dgm:prSet/>
      <dgm:spPr/>
      <dgm:t>
        <a:bodyPr/>
        <a:lstStyle/>
        <a:p>
          <a:endParaRPr lang="en-US"/>
        </a:p>
      </dgm:t>
    </dgm:pt>
    <dgm:pt modelId="{45C8E874-3813-0B48-91F8-1E3E4F7B0A22}">
      <dgm:prSet phldrT="[Text]" custT="1"/>
      <dgm:spPr/>
      <dgm:t>
        <a:bodyPr/>
        <a:lstStyle/>
        <a:p>
          <a:r>
            <a:rPr lang="en-US" sz="2200" dirty="0"/>
            <a:t>Can cuisine, price, and location predict Michelin stars? → </a:t>
          </a:r>
          <a:r>
            <a:rPr lang="en-US" sz="2200" b="0" dirty="0"/>
            <a:t>Yes</a:t>
          </a:r>
        </a:p>
      </dgm:t>
    </dgm:pt>
    <dgm:pt modelId="{9118D5E5-DB09-6B41-830A-A0D1966C6C50}" type="parTrans" cxnId="{335E303F-8542-E943-B23D-655F15170266}">
      <dgm:prSet/>
      <dgm:spPr/>
      <dgm:t>
        <a:bodyPr/>
        <a:lstStyle/>
        <a:p>
          <a:endParaRPr lang="en-US"/>
        </a:p>
      </dgm:t>
    </dgm:pt>
    <dgm:pt modelId="{5428F3F2-B83C-0C4F-89F3-A26E0E9BB7EB}" type="sibTrans" cxnId="{335E303F-8542-E943-B23D-655F15170266}">
      <dgm:prSet/>
      <dgm:spPr/>
      <dgm:t>
        <a:bodyPr/>
        <a:lstStyle/>
        <a:p>
          <a:endParaRPr lang="en-US"/>
        </a:p>
      </dgm:t>
    </dgm:pt>
    <dgm:pt modelId="{488D1C6B-A0C4-B447-B314-9D5A1DC12A1D}">
      <dgm:prSet phldrT="[Text]" custT="1"/>
      <dgm:spPr>
        <a:solidFill>
          <a:srgbClr val="DD0404">
            <a:alpha val="53528"/>
          </a:srgbClr>
        </a:solidFill>
      </dgm:spPr>
      <dgm:t>
        <a:bodyPr/>
        <a:lstStyle/>
        <a:p>
          <a:r>
            <a:rPr lang="en-US" sz="2400" b="0" dirty="0">
              <a:solidFill>
                <a:schemeClr val="tx1"/>
              </a:solidFill>
            </a:rPr>
            <a:t>Findings: </a:t>
          </a:r>
        </a:p>
      </dgm:t>
    </dgm:pt>
    <dgm:pt modelId="{45490FAC-15F6-0846-B92E-12A5F848A914}" type="parTrans" cxnId="{2832079A-EA31-B149-BA2D-5156DB4BD47D}">
      <dgm:prSet/>
      <dgm:spPr/>
      <dgm:t>
        <a:bodyPr/>
        <a:lstStyle/>
        <a:p>
          <a:endParaRPr lang="en-US"/>
        </a:p>
      </dgm:t>
    </dgm:pt>
    <dgm:pt modelId="{6592B4BD-6209-F842-94CE-8B8D0E2810F4}" type="sibTrans" cxnId="{2832079A-EA31-B149-BA2D-5156DB4BD47D}">
      <dgm:prSet/>
      <dgm:spPr/>
      <dgm:t>
        <a:bodyPr/>
        <a:lstStyle/>
        <a:p>
          <a:endParaRPr lang="en-US"/>
        </a:p>
      </dgm:t>
    </dgm:pt>
    <dgm:pt modelId="{A507F2DA-55C7-D74E-8E9C-EC80C7EE17F8}">
      <dgm:prSet phldrT="[Text]" custT="1"/>
      <dgm:spPr/>
      <dgm:t>
        <a:bodyPr/>
        <a:lstStyle/>
        <a:p>
          <a:r>
            <a:rPr lang="en-US" sz="2200" dirty="0"/>
            <a:t>Price is the strongest predictor; cuisine &amp; city matter too</a:t>
          </a:r>
        </a:p>
      </dgm:t>
    </dgm:pt>
    <dgm:pt modelId="{47E52356-B87E-B04E-A9C9-3AD3CD05EA30}" type="parTrans" cxnId="{6146426F-3C5B-BF4E-A78B-5C040948C5FB}">
      <dgm:prSet/>
      <dgm:spPr/>
      <dgm:t>
        <a:bodyPr/>
        <a:lstStyle/>
        <a:p>
          <a:endParaRPr lang="en-US"/>
        </a:p>
      </dgm:t>
    </dgm:pt>
    <dgm:pt modelId="{0DDA1F4D-6500-314E-BD8B-6055ED3DF6A3}" type="sibTrans" cxnId="{6146426F-3C5B-BF4E-A78B-5C040948C5FB}">
      <dgm:prSet/>
      <dgm:spPr/>
      <dgm:t>
        <a:bodyPr/>
        <a:lstStyle/>
        <a:p>
          <a:endParaRPr lang="en-US"/>
        </a:p>
      </dgm:t>
    </dgm:pt>
    <dgm:pt modelId="{C819BA3D-DADF-904E-AF7D-E7BBC7516211}">
      <dgm:prSet phldrT="[Text]" custT="1"/>
      <dgm:spPr>
        <a:solidFill>
          <a:srgbClr val="DD0404">
            <a:alpha val="53528"/>
          </a:srgbClr>
        </a:solidFill>
      </dgm:spPr>
      <dgm:t>
        <a:bodyPr/>
        <a:lstStyle/>
        <a:p>
          <a:r>
            <a:rPr lang="en-US" sz="2400" b="0" dirty="0">
              <a:solidFill>
                <a:schemeClr val="tx1"/>
              </a:solidFill>
            </a:rPr>
            <a:t>Future work:</a:t>
          </a:r>
        </a:p>
      </dgm:t>
    </dgm:pt>
    <dgm:pt modelId="{1C268C40-42EA-1241-B3AA-90A440EA9B3C}" type="parTrans" cxnId="{3F46427C-5D1D-E640-9D1D-FC1316F8F93E}">
      <dgm:prSet/>
      <dgm:spPr/>
      <dgm:t>
        <a:bodyPr/>
        <a:lstStyle/>
        <a:p>
          <a:endParaRPr lang="en-US"/>
        </a:p>
      </dgm:t>
    </dgm:pt>
    <dgm:pt modelId="{A2A4EC0B-E5B1-5A42-95CB-CAE7FEA295A2}" type="sibTrans" cxnId="{3F46427C-5D1D-E640-9D1D-FC1316F8F93E}">
      <dgm:prSet/>
      <dgm:spPr/>
      <dgm:t>
        <a:bodyPr/>
        <a:lstStyle/>
        <a:p>
          <a:endParaRPr lang="en-US"/>
        </a:p>
      </dgm:t>
    </dgm:pt>
    <dgm:pt modelId="{978AC75B-9DEF-7A4B-A7ED-80E7D302CED3}">
      <dgm:prSet phldrT="[Text]" custT="1"/>
      <dgm:spPr/>
      <dgm:t>
        <a:bodyPr/>
        <a:lstStyle/>
        <a:p>
          <a:r>
            <a:rPr lang="en-US" sz="2200" dirty="0"/>
            <a:t>Test multinomial model (0 vs Bib vs 1–3 stars), add predictors (chef, ambiance, reviews)</a:t>
          </a:r>
        </a:p>
      </dgm:t>
    </dgm:pt>
    <dgm:pt modelId="{22BDE306-FBCA-4A41-A8CD-A749F894A5D2}" type="parTrans" cxnId="{4F9EC479-9F7C-E54E-A5D1-8E27E3831C76}">
      <dgm:prSet/>
      <dgm:spPr/>
      <dgm:t>
        <a:bodyPr/>
        <a:lstStyle/>
        <a:p>
          <a:endParaRPr lang="en-US"/>
        </a:p>
      </dgm:t>
    </dgm:pt>
    <dgm:pt modelId="{47964FCA-D9B0-6E43-BE03-8DFE75B53C85}" type="sibTrans" cxnId="{4F9EC479-9F7C-E54E-A5D1-8E27E3831C76}">
      <dgm:prSet/>
      <dgm:spPr/>
      <dgm:t>
        <a:bodyPr/>
        <a:lstStyle/>
        <a:p>
          <a:endParaRPr lang="en-US"/>
        </a:p>
      </dgm:t>
    </dgm:pt>
    <dgm:pt modelId="{FD541369-63A7-4242-90F8-09A9454442C9}">
      <dgm:prSet phldrT="[Text]" custT="1"/>
      <dgm:spPr>
        <a:solidFill>
          <a:srgbClr val="DD0404">
            <a:alpha val="53528"/>
          </a:srgbClr>
        </a:solidFill>
      </dgm:spPr>
      <dgm:t>
        <a:bodyPr/>
        <a:lstStyle/>
        <a:p>
          <a:r>
            <a:rPr lang="en-US" sz="2400" b="0" dirty="0">
              <a:solidFill>
                <a:schemeClr val="tx1"/>
              </a:solidFill>
            </a:rPr>
            <a:t>Bias:</a:t>
          </a:r>
        </a:p>
      </dgm:t>
    </dgm:pt>
    <dgm:pt modelId="{78C4056F-B3E7-AA4A-B330-DC9CB7E7B121}" type="parTrans" cxnId="{E526537E-7E05-254E-9587-A8C1392BC100}">
      <dgm:prSet/>
      <dgm:spPr/>
      <dgm:t>
        <a:bodyPr/>
        <a:lstStyle/>
        <a:p>
          <a:endParaRPr lang="en-US"/>
        </a:p>
      </dgm:t>
    </dgm:pt>
    <dgm:pt modelId="{17415C60-EB9C-F34C-9150-2C98BD5A64D6}" type="sibTrans" cxnId="{E526537E-7E05-254E-9587-A8C1392BC100}">
      <dgm:prSet/>
      <dgm:spPr/>
      <dgm:t>
        <a:bodyPr/>
        <a:lstStyle/>
        <a:p>
          <a:endParaRPr lang="en-US"/>
        </a:p>
      </dgm:t>
    </dgm:pt>
    <dgm:pt modelId="{356C886E-F409-BA49-9D3B-92708827F2B2}">
      <dgm:prSet phldrT="[Text]" custT="1"/>
      <dgm:spPr/>
      <dgm:t>
        <a:bodyPr/>
        <a:lstStyle/>
        <a:p>
          <a:r>
            <a:rPr lang="en-US" sz="2200" dirty="0"/>
            <a:t>Michelin recognition is concentrated in expensive, coastal/urban restaurants</a:t>
          </a:r>
        </a:p>
      </dgm:t>
    </dgm:pt>
    <dgm:pt modelId="{B27F50C9-443D-504A-BEAC-9958020C9562}" type="parTrans" cxnId="{5965AF3F-B19F-D74F-A27A-7150A02A23C7}">
      <dgm:prSet/>
      <dgm:spPr/>
      <dgm:t>
        <a:bodyPr/>
        <a:lstStyle/>
        <a:p>
          <a:endParaRPr lang="en-US"/>
        </a:p>
      </dgm:t>
    </dgm:pt>
    <dgm:pt modelId="{832284F1-0C06-D14F-9A55-8E935998A8F3}" type="sibTrans" cxnId="{5965AF3F-B19F-D74F-A27A-7150A02A23C7}">
      <dgm:prSet/>
      <dgm:spPr/>
      <dgm:t>
        <a:bodyPr/>
        <a:lstStyle/>
        <a:p>
          <a:endParaRPr lang="en-US"/>
        </a:p>
      </dgm:t>
    </dgm:pt>
    <dgm:pt modelId="{67C3F68F-2C63-0640-ABEA-C9BC6CF329D4}" type="pres">
      <dgm:prSet presAssocID="{CBD8F002-5237-5547-AD1C-F64ED2DC7199}" presName="Name0" presStyleCnt="0">
        <dgm:presLayoutVars>
          <dgm:dir/>
          <dgm:animLvl val="lvl"/>
          <dgm:resizeHandles val="exact"/>
        </dgm:presLayoutVars>
      </dgm:prSet>
      <dgm:spPr/>
    </dgm:pt>
    <dgm:pt modelId="{2A57E1DE-33EE-0347-98FF-AA05962D4318}" type="pres">
      <dgm:prSet presAssocID="{0D71756E-AE16-0549-A227-3AE9641A841B}" presName="linNode" presStyleCnt="0"/>
      <dgm:spPr/>
    </dgm:pt>
    <dgm:pt modelId="{19C72CF0-1E35-8B4B-A653-C6D481AD7E55}" type="pres">
      <dgm:prSet presAssocID="{0D71756E-AE16-0549-A227-3AE9641A841B}" presName="parentText" presStyleLbl="node1" presStyleIdx="0" presStyleCnt="4">
        <dgm:presLayoutVars>
          <dgm:chMax val="1"/>
          <dgm:bulletEnabled val="1"/>
        </dgm:presLayoutVars>
      </dgm:prSet>
      <dgm:spPr/>
    </dgm:pt>
    <dgm:pt modelId="{8AA2299D-3C11-B644-B77D-1018140EF9A4}" type="pres">
      <dgm:prSet presAssocID="{0D71756E-AE16-0549-A227-3AE9641A841B}" presName="descendantText" presStyleLbl="alignAccFollowNode1" presStyleIdx="0" presStyleCnt="4" custScaleX="97583">
        <dgm:presLayoutVars>
          <dgm:bulletEnabled val="1"/>
        </dgm:presLayoutVars>
      </dgm:prSet>
      <dgm:spPr/>
    </dgm:pt>
    <dgm:pt modelId="{B6878907-0D0D-2B41-9C66-4F8E10010876}" type="pres">
      <dgm:prSet presAssocID="{22F1B22F-594F-B046-9B9C-5FB1427488CD}" presName="sp" presStyleCnt="0"/>
      <dgm:spPr/>
    </dgm:pt>
    <dgm:pt modelId="{814CA893-DF3A-454B-88D5-C1FC571DC439}" type="pres">
      <dgm:prSet presAssocID="{488D1C6B-A0C4-B447-B314-9D5A1DC12A1D}" presName="linNode" presStyleCnt="0"/>
      <dgm:spPr/>
    </dgm:pt>
    <dgm:pt modelId="{44BAE9C8-C701-9B46-A239-7BBEE4F7A941}" type="pres">
      <dgm:prSet presAssocID="{488D1C6B-A0C4-B447-B314-9D5A1DC12A1D}" presName="parentText" presStyleLbl="node1" presStyleIdx="1" presStyleCnt="4">
        <dgm:presLayoutVars>
          <dgm:chMax val="1"/>
          <dgm:bulletEnabled val="1"/>
        </dgm:presLayoutVars>
      </dgm:prSet>
      <dgm:spPr/>
    </dgm:pt>
    <dgm:pt modelId="{42A07B8C-254C-454B-B4A9-3291C6B360F0}" type="pres">
      <dgm:prSet presAssocID="{488D1C6B-A0C4-B447-B314-9D5A1DC12A1D}" presName="descendantText" presStyleLbl="alignAccFollowNode1" presStyleIdx="1" presStyleCnt="4" custScaleX="97583">
        <dgm:presLayoutVars>
          <dgm:bulletEnabled val="1"/>
        </dgm:presLayoutVars>
      </dgm:prSet>
      <dgm:spPr/>
    </dgm:pt>
    <dgm:pt modelId="{F7975F5F-72D0-5349-A061-9CA020AF71AE}" type="pres">
      <dgm:prSet presAssocID="{6592B4BD-6209-F842-94CE-8B8D0E2810F4}" presName="sp" presStyleCnt="0"/>
      <dgm:spPr/>
    </dgm:pt>
    <dgm:pt modelId="{7F7EF4E3-1376-8447-9936-C56A461131CE}" type="pres">
      <dgm:prSet presAssocID="{FD541369-63A7-4242-90F8-09A9454442C9}" presName="linNode" presStyleCnt="0"/>
      <dgm:spPr/>
    </dgm:pt>
    <dgm:pt modelId="{23FD704F-E0FE-ED48-877D-4179D024D363}" type="pres">
      <dgm:prSet presAssocID="{FD541369-63A7-4242-90F8-09A9454442C9}" presName="parentText" presStyleLbl="node1" presStyleIdx="2" presStyleCnt="4">
        <dgm:presLayoutVars>
          <dgm:chMax val="1"/>
          <dgm:bulletEnabled val="1"/>
        </dgm:presLayoutVars>
      </dgm:prSet>
      <dgm:spPr/>
    </dgm:pt>
    <dgm:pt modelId="{93572547-0321-B54B-9632-8E35AECB0027}" type="pres">
      <dgm:prSet presAssocID="{FD541369-63A7-4242-90F8-09A9454442C9}" presName="descendantText" presStyleLbl="alignAccFollowNode1" presStyleIdx="2" presStyleCnt="4" custScaleX="97583">
        <dgm:presLayoutVars>
          <dgm:bulletEnabled val="1"/>
        </dgm:presLayoutVars>
      </dgm:prSet>
      <dgm:spPr/>
    </dgm:pt>
    <dgm:pt modelId="{91047A86-BE0A-CE42-AC62-05DAEB5C925D}" type="pres">
      <dgm:prSet presAssocID="{17415C60-EB9C-F34C-9150-2C98BD5A64D6}" presName="sp" presStyleCnt="0"/>
      <dgm:spPr/>
    </dgm:pt>
    <dgm:pt modelId="{9FDCA8AF-1B3F-FC42-8348-FD32C2DE9158}" type="pres">
      <dgm:prSet presAssocID="{C819BA3D-DADF-904E-AF7D-E7BBC7516211}" presName="linNode" presStyleCnt="0"/>
      <dgm:spPr/>
    </dgm:pt>
    <dgm:pt modelId="{E8ED09EE-2191-4145-A06E-93FFD62C433C}" type="pres">
      <dgm:prSet presAssocID="{C819BA3D-DADF-904E-AF7D-E7BBC7516211}" presName="parentText" presStyleLbl="node1" presStyleIdx="3" presStyleCnt="4">
        <dgm:presLayoutVars>
          <dgm:chMax val="1"/>
          <dgm:bulletEnabled val="1"/>
        </dgm:presLayoutVars>
      </dgm:prSet>
      <dgm:spPr/>
    </dgm:pt>
    <dgm:pt modelId="{9F2A0C29-AF00-BC4F-8AEA-8632256BBE42}" type="pres">
      <dgm:prSet presAssocID="{C819BA3D-DADF-904E-AF7D-E7BBC7516211}" presName="descendantText" presStyleLbl="alignAccFollowNode1" presStyleIdx="3" presStyleCnt="4" custScaleX="97583">
        <dgm:presLayoutVars>
          <dgm:bulletEnabled val="1"/>
        </dgm:presLayoutVars>
      </dgm:prSet>
      <dgm:spPr/>
    </dgm:pt>
  </dgm:ptLst>
  <dgm:cxnLst>
    <dgm:cxn modelId="{09C6A705-2674-6540-AFFC-3C2943595138}" type="presOf" srcId="{356C886E-F409-BA49-9D3B-92708827F2B2}" destId="{93572547-0321-B54B-9632-8E35AECB0027}" srcOrd="0" destOrd="0" presId="urn:microsoft.com/office/officeart/2005/8/layout/vList5"/>
    <dgm:cxn modelId="{9C6B9217-873F-7B47-B480-712A42462244}" type="presOf" srcId="{CBD8F002-5237-5547-AD1C-F64ED2DC7199}" destId="{67C3F68F-2C63-0640-ABEA-C9BC6CF329D4}" srcOrd="0" destOrd="0" presId="urn:microsoft.com/office/officeart/2005/8/layout/vList5"/>
    <dgm:cxn modelId="{A4721119-BFD1-5E45-94E7-1471F535E9E7}" type="presOf" srcId="{FD541369-63A7-4242-90F8-09A9454442C9}" destId="{23FD704F-E0FE-ED48-877D-4179D024D363}" srcOrd="0" destOrd="0" presId="urn:microsoft.com/office/officeart/2005/8/layout/vList5"/>
    <dgm:cxn modelId="{82F0A437-4055-3A4E-BD0C-5FB8558B7B1E}" type="presOf" srcId="{978AC75B-9DEF-7A4B-A7ED-80E7D302CED3}" destId="{9F2A0C29-AF00-BC4F-8AEA-8632256BBE42}" srcOrd="0" destOrd="0" presId="urn:microsoft.com/office/officeart/2005/8/layout/vList5"/>
    <dgm:cxn modelId="{95702E3B-C40B-A24E-A250-476B05107A7A}" type="presOf" srcId="{A507F2DA-55C7-D74E-8E9C-EC80C7EE17F8}" destId="{42A07B8C-254C-454B-B4A9-3291C6B360F0}" srcOrd="0" destOrd="0" presId="urn:microsoft.com/office/officeart/2005/8/layout/vList5"/>
    <dgm:cxn modelId="{335E303F-8542-E943-B23D-655F15170266}" srcId="{0D71756E-AE16-0549-A227-3AE9641A841B}" destId="{45C8E874-3813-0B48-91F8-1E3E4F7B0A22}" srcOrd="0" destOrd="0" parTransId="{9118D5E5-DB09-6B41-830A-A0D1966C6C50}" sibTransId="{5428F3F2-B83C-0C4F-89F3-A26E0E9BB7EB}"/>
    <dgm:cxn modelId="{5965AF3F-B19F-D74F-A27A-7150A02A23C7}" srcId="{FD541369-63A7-4242-90F8-09A9454442C9}" destId="{356C886E-F409-BA49-9D3B-92708827F2B2}" srcOrd="0" destOrd="0" parTransId="{B27F50C9-443D-504A-BEAC-9958020C9562}" sibTransId="{832284F1-0C06-D14F-9A55-8E935998A8F3}"/>
    <dgm:cxn modelId="{F86B9457-26D8-AD48-8770-933E8E516AC2}" type="presOf" srcId="{0D71756E-AE16-0549-A227-3AE9641A841B}" destId="{19C72CF0-1E35-8B4B-A653-C6D481AD7E55}" srcOrd="0" destOrd="0" presId="urn:microsoft.com/office/officeart/2005/8/layout/vList5"/>
    <dgm:cxn modelId="{B678D75B-77E1-C64C-B5F1-87D7642099A5}" type="presOf" srcId="{488D1C6B-A0C4-B447-B314-9D5A1DC12A1D}" destId="{44BAE9C8-C701-9B46-A239-7BBEE4F7A941}" srcOrd="0" destOrd="0" presId="urn:microsoft.com/office/officeart/2005/8/layout/vList5"/>
    <dgm:cxn modelId="{6146426F-3C5B-BF4E-A78B-5C040948C5FB}" srcId="{488D1C6B-A0C4-B447-B314-9D5A1DC12A1D}" destId="{A507F2DA-55C7-D74E-8E9C-EC80C7EE17F8}" srcOrd="0" destOrd="0" parTransId="{47E52356-B87E-B04E-A9C9-3AD3CD05EA30}" sibTransId="{0DDA1F4D-6500-314E-BD8B-6055ED3DF6A3}"/>
    <dgm:cxn modelId="{4F9EC479-9F7C-E54E-A5D1-8E27E3831C76}" srcId="{C819BA3D-DADF-904E-AF7D-E7BBC7516211}" destId="{978AC75B-9DEF-7A4B-A7ED-80E7D302CED3}" srcOrd="0" destOrd="0" parTransId="{22BDE306-FBCA-4A41-A8CD-A749F894A5D2}" sibTransId="{47964FCA-D9B0-6E43-BE03-8DFE75B53C85}"/>
    <dgm:cxn modelId="{3F46427C-5D1D-E640-9D1D-FC1316F8F93E}" srcId="{CBD8F002-5237-5547-AD1C-F64ED2DC7199}" destId="{C819BA3D-DADF-904E-AF7D-E7BBC7516211}" srcOrd="3" destOrd="0" parTransId="{1C268C40-42EA-1241-B3AA-90A440EA9B3C}" sibTransId="{A2A4EC0B-E5B1-5A42-95CB-CAE7FEA295A2}"/>
    <dgm:cxn modelId="{E526537E-7E05-254E-9587-A8C1392BC100}" srcId="{CBD8F002-5237-5547-AD1C-F64ED2DC7199}" destId="{FD541369-63A7-4242-90F8-09A9454442C9}" srcOrd="2" destOrd="0" parTransId="{78C4056F-B3E7-AA4A-B330-DC9CB7E7B121}" sibTransId="{17415C60-EB9C-F34C-9150-2C98BD5A64D6}"/>
    <dgm:cxn modelId="{2832079A-EA31-B149-BA2D-5156DB4BD47D}" srcId="{CBD8F002-5237-5547-AD1C-F64ED2DC7199}" destId="{488D1C6B-A0C4-B447-B314-9D5A1DC12A1D}" srcOrd="1" destOrd="0" parTransId="{45490FAC-15F6-0846-B92E-12A5F848A914}" sibTransId="{6592B4BD-6209-F842-94CE-8B8D0E2810F4}"/>
    <dgm:cxn modelId="{BF19279D-D05D-6F43-8F51-19FA8D00251B}" srcId="{CBD8F002-5237-5547-AD1C-F64ED2DC7199}" destId="{0D71756E-AE16-0549-A227-3AE9641A841B}" srcOrd="0" destOrd="0" parTransId="{ACA87619-886A-994C-9FFD-A092F1D5E221}" sibTransId="{22F1B22F-594F-B046-9B9C-5FB1427488CD}"/>
    <dgm:cxn modelId="{E302C4C5-39B8-8740-934B-DC226DAAD854}" type="presOf" srcId="{C819BA3D-DADF-904E-AF7D-E7BBC7516211}" destId="{E8ED09EE-2191-4145-A06E-93FFD62C433C}" srcOrd="0" destOrd="0" presId="urn:microsoft.com/office/officeart/2005/8/layout/vList5"/>
    <dgm:cxn modelId="{C98135DD-66C0-694F-9327-3A9C5ED421A6}" type="presOf" srcId="{45C8E874-3813-0B48-91F8-1E3E4F7B0A22}" destId="{8AA2299D-3C11-B644-B77D-1018140EF9A4}" srcOrd="0" destOrd="0" presId="urn:microsoft.com/office/officeart/2005/8/layout/vList5"/>
    <dgm:cxn modelId="{F59EB8CE-9799-544F-85A0-5D6017E5B8E0}" type="presParOf" srcId="{67C3F68F-2C63-0640-ABEA-C9BC6CF329D4}" destId="{2A57E1DE-33EE-0347-98FF-AA05962D4318}" srcOrd="0" destOrd="0" presId="urn:microsoft.com/office/officeart/2005/8/layout/vList5"/>
    <dgm:cxn modelId="{74D924A6-CB0D-2144-ACC0-BDA935FFDD47}" type="presParOf" srcId="{2A57E1DE-33EE-0347-98FF-AA05962D4318}" destId="{19C72CF0-1E35-8B4B-A653-C6D481AD7E55}" srcOrd="0" destOrd="0" presId="urn:microsoft.com/office/officeart/2005/8/layout/vList5"/>
    <dgm:cxn modelId="{448194D3-E948-6A40-A120-DF95A3AED69F}" type="presParOf" srcId="{2A57E1DE-33EE-0347-98FF-AA05962D4318}" destId="{8AA2299D-3C11-B644-B77D-1018140EF9A4}" srcOrd="1" destOrd="0" presId="urn:microsoft.com/office/officeart/2005/8/layout/vList5"/>
    <dgm:cxn modelId="{65D0A91C-CF41-CC42-BF52-3D3BA3316E63}" type="presParOf" srcId="{67C3F68F-2C63-0640-ABEA-C9BC6CF329D4}" destId="{B6878907-0D0D-2B41-9C66-4F8E10010876}" srcOrd="1" destOrd="0" presId="urn:microsoft.com/office/officeart/2005/8/layout/vList5"/>
    <dgm:cxn modelId="{EB6C6399-FE4E-2C43-BCEA-BB89D56AFA3F}" type="presParOf" srcId="{67C3F68F-2C63-0640-ABEA-C9BC6CF329D4}" destId="{814CA893-DF3A-454B-88D5-C1FC571DC439}" srcOrd="2" destOrd="0" presId="urn:microsoft.com/office/officeart/2005/8/layout/vList5"/>
    <dgm:cxn modelId="{12902AA4-9E71-8F44-A81F-ACD1A7AC7BC2}" type="presParOf" srcId="{814CA893-DF3A-454B-88D5-C1FC571DC439}" destId="{44BAE9C8-C701-9B46-A239-7BBEE4F7A941}" srcOrd="0" destOrd="0" presId="urn:microsoft.com/office/officeart/2005/8/layout/vList5"/>
    <dgm:cxn modelId="{04346D20-A87F-B940-820D-790B6BF4C890}" type="presParOf" srcId="{814CA893-DF3A-454B-88D5-C1FC571DC439}" destId="{42A07B8C-254C-454B-B4A9-3291C6B360F0}" srcOrd="1" destOrd="0" presId="urn:microsoft.com/office/officeart/2005/8/layout/vList5"/>
    <dgm:cxn modelId="{8F2A5BA0-EABE-C54D-933D-DB93B57A4E3A}" type="presParOf" srcId="{67C3F68F-2C63-0640-ABEA-C9BC6CF329D4}" destId="{F7975F5F-72D0-5349-A061-9CA020AF71AE}" srcOrd="3" destOrd="0" presId="urn:microsoft.com/office/officeart/2005/8/layout/vList5"/>
    <dgm:cxn modelId="{A323D7BA-1010-2144-94C9-1DE1C1E4AAF1}" type="presParOf" srcId="{67C3F68F-2C63-0640-ABEA-C9BC6CF329D4}" destId="{7F7EF4E3-1376-8447-9936-C56A461131CE}" srcOrd="4" destOrd="0" presId="urn:microsoft.com/office/officeart/2005/8/layout/vList5"/>
    <dgm:cxn modelId="{FFBF2E5D-C5CD-DE4E-B601-F6A23E0D240B}" type="presParOf" srcId="{7F7EF4E3-1376-8447-9936-C56A461131CE}" destId="{23FD704F-E0FE-ED48-877D-4179D024D363}" srcOrd="0" destOrd="0" presId="urn:microsoft.com/office/officeart/2005/8/layout/vList5"/>
    <dgm:cxn modelId="{02F940B9-D973-5945-BD6E-2B39FDB7AEC1}" type="presParOf" srcId="{7F7EF4E3-1376-8447-9936-C56A461131CE}" destId="{93572547-0321-B54B-9632-8E35AECB0027}" srcOrd="1" destOrd="0" presId="urn:microsoft.com/office/officeart/2005/8/layout/vList5"/>
    <dgm:cxn modelId="{CFE50BE1-2A48-014C-81F6-4878778D8E31}" type="presParOf" srcId="{67C3F68F-2C63-0640-ABEA-C9BC6CF329D4}" destId="{91047A86-BE0A-CE42-AC62-05DAEB5C925D}" srcOrd="5" destOrd="0" presId="urn:microsoft.com/office/officeart/2005/8/layout/vList5"/>
    <dgm:cxn modelId="{94166814-F6CE-7D4E-A5BE-C7D44CB2925B}" type="presParOf" srcId="{67C3F68F-2C63-0640-ABEA-C9BC6CF329D4}" destId="{9FDCA8AF-1B3F-FC42-8348-FD32C2DE9158}" srcOrd="6" destOrd="0" presId="urn:microsoft.com/office/officeart/2005/8/layout/vList5"/>
    <dgm:cxn modelId="{A1537632-5608-7B46-B4F2-1C883845D6A0}" type="presParOf" srcId="{9FDCA8AF-1B3F-FC42-8348-FD32C2DE9158}" destId="{E8ED09EE-2191-4145-A06E-93FFD62C433C}" srcOrd="0" destOrd="0" presId="urn:microsoft.com/office/officeart/2005/8/layout/vList5"/>
    <dgm:cxn modelId="{05DF2276-2C8B-0A48-86B7-8158F1D70684}" type="presParOf" srcId="{9FDCA8AF-1B3F-FC42-8348-FD32C2DE9158}" destId="{9F2A0C29-AF00-BC4F-8AEA-8632256BBE4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0460A-DA1E-884C-A9E5-77C748087D66}">
      <dsp:nvSpPr>
        <dsp:cNvPr id="0" name=""/>
        <dsp:cNvSpPr/>
      </dsp:nvSpPr>
      <dsp:spPr>
        <a:xfrm>
          <a:off x="0" y="0"/>
          <a:ext cx="3265488" cy="1123200"/>
        </a:xfrm>
        <a:prstGeom prst="rect">
          <a:avLst/>
        </a:prstGeom>
        <a:solidFill>
          <a:srgbClr val="DD0404">
            <a:alpha val="41000"/>
          </a:srgbClr>
        </a:solidFill>
        <a:ln w="1270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Focus Variables</a:t>
          </a:r>
        </a:p>
      </dsp:txBody>
      <dsp:txXfrm>
        <a:off x="0" y="0"/>
        <a:ext cx="3265488" cy="1123200"/>
      </dsp:txXfrm>
    </dsp:sp>
    <dsp:sp modelId="{E49267AC-0565-BF47-9727-60288ECD3CAB}">
      <dsp:nvSpPr>
        <dsp:cNvPr id="0" name=""/>
        <dsp:cNvSpPr/>
      </dsp:nvSpPr>
      <dsp:spPr>
        <a:xfrm>
          <a:off x="0" y="1129676"/>
          <a:ext cx="3265488" cy="1712880"/>
        </a:xfrm>
        <a:prstGeom prst="rect">
          <a:avLst/>
        </a:prstGeom>
        <a:solidFill>
          <a:srgbClr val="DD0404">
            <a:alpha val="10018"/>
          </a:srgb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0460A-DA1E-884C-A9E5-77C748087D66}">
      <dsp:nvSpPr>
        <dsp:cNvPr id="0" name=""/>
        <dsp:cNvSpPr/>
      </dsp:nvSpPr>
      <dsp:spPr>
        <a:xfrm>
          <a:off x="0" y="0"/>
          <a:ext cx="6343650" cy="1123200"/>
        </a:xfrm>
        <a:prstGeom prst="rect">
          <a:avLst/>
        </a:prstGeom>
        <a:solidFill>
          <a:srgbClr val="DD0404">
            <a:alpha val="41215"/>
          </a:srgbClr>
        </a:solidFill>
        <a:ln w="1270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Approach</a:t>
          </a:r>
        </a:p>
      </dsp:txBody>
      <dsp:txXfrm>
        <a:off x="0" y="0"/>
        <a:ext cx="6343650" cy="1123200"/>
      </dsp:txXfrm>
    </dsp:sp>
    <dsp:sp modelId="{E49267AC-0565-BF47-9727-60288ECD3CAB}">
      <dsp:nvSpPr>
        <dsp:cNvPr id="0" name=""/>
        <dsp:cNvSpPr/>
      </dsp:nvSpPr>
      <dsp:spPr>
        <a:xfrm>
          <a:off x="0" y="1129676"/>
          <a:ext cx="6343650" cy="1712880"/>
        </a:xfrm>
        <a:prstGeom prst="rect">
          <a:avLst/>
        </a:prstGeom>
        <a:solidFill>
          <a:srgbClr val="DD0404">
            <a:alpha val="10000"/>
          </a:srgb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2299D-3C11-B644-B77D-1018140EF9A4}">
      <dsp:nvSpPr>
        <dsp:cNvPr id="0" name=""/>
        <dsp:cNvSpPr/>
      </dsp:nvSpPr>
      <dsp:spPr>
        <a:xfrm rot="5400000">
          <a:off x="6413917" y="-2590968"/>
          <a:ext cx="890454" cy="629963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Can cuisine, price, and location predict Michelin stars? → </a:t>
          </a:r>
          <a:r>
            <a:rPr lang="en-US" sz="2200" b="0" kern="1200" dirty="0"/>
            <a:t>Yes</a:t>
          </a:r>
        </a:p>
      </dsp:txBody>
      <dsp:txXfrm rot="-5400000">
        <a:off x="3709328" y="157089"/>
        <a:ext cx="6256164" cy="803518"/>
      </dsp:txXfrm>
    </dsp:sp>
    <dsp:sp modelId="{19C72CF0-1E35-8B4B-A653-C6D481AD7E55}">
      <dsp:nvSpPr>
        <dsp:cNvPr id="0" name=""/>
        <dsp:cNvSpPr/>
      </dsp:nvSpPr>
      <dsp:spPr>
        <a:xfrm>
          <a:off x="78016" y="2314"/>
          <a:ext cx="3631312" cy="1113067"/>
        </a:xfrm>
        <a:prstGeom prst="roundRect">
          <a:avLst/>
        </a:prstGeom>
        <a:solidFill>
          <a:srgbClr val="DD0404">
            <a:alpha val="53528"/>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rPr>
            <a:t>Research question: </a:t>
          </a:r>
        </a:p>
      </dsp:txBody>
      <dsp:txXfrm>
        <a:off x="132351" y="56649"/>
        <a:ext cx="3522642" cy="1004397"/>
      </dsp:txXfrm>
    </dsp:sp>
    <dsp:sp modelId="{42A07B8C-254C-454B-B4A9-3291C6B360F0}">
      <dsp:nvSpPr>
        <dsp:cNvPr id="0" name=""/>
        <dsp:cNvSpPr/>
      </dsp:nvSpPr>
      <dsp:spPr>
        <a:xfrm rot="5400000">
          <a:off x="6413917" y="-1422247"/>
          <a:ext cx="890454" cy="629963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Price is the strongest predictor; cuisine &amp; city matter too</a:t>
          </a:r>
        </a:p>
      </dsp:txBody>
      <dsp:txXfrm rot="-5400000">
        <a:off x="3709328" y="1325810"/>
        <a:ext cx="6256164" cy="803518"/>
      </dsp:txXfrm>
    </dsp:sp>
    <dsp:sp modelId="{44BAE9C8-C701-9B46-A239-7BBEE4F7A941}">
      <dsp:nvSpPr>
        <dsp:cNvPr id="0" name=""/>
        <dsp:cNvSpPr/>
      </dsp:nvSpPr>
      <dsp:spPr>
        <a:xfrm>
          <a:off x="78016" y="1171035"/>
          <a:ext cx="3631312" cy="1113067"/>
        </a:xfrm>
        <a:prstGeom prst="roundRect">
          <a:avLst/>
        </a:prstGeom>
        <a:solidFill>
          <a:srgbClr val="DD0404">
            <a:alpha val="53528"/>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rPr>
            <a:t>Findings: </a:t>
          </a:r>
        </a:p>
      </dsp:txBody>
      <dsp:txXfrm>
        <a:off x="132351" y="1225370"/>
        <a:ext cx="3522642" cy="1004397"/>
      </dsp:txXfrm>
    </dsp:sp>
    <dsp:sp modelId="{93572547-0321-B54B-9632-8E35AECB0027}">
      <dsp:nvSpPr>
        <dsp:cNvPr id="0" name=""/>
        <dsp:cNvSpPr/>
      </dsp:nvSpPr>
      <dsp:spPr>
        <a:xfrm rot="5400000">
          <a:off x="6413917" y="-253526"/>
          <a:ext cx="890454" cy="629963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Michelin recognition is concentrated in expensive, coastal/urban restaurants</a:t>
          </a:r>
        </a:p>
      </dsp:txBody>
      <dsp:txXfrm rot="-5400000">
        <a:off x="3709328" y="2494531"/>
        <a:ext cx="6256164" cy="803518"/>
      </dsp:txXfrm>
    </dsp:sp>
    <dsp:sp modelId="{23FD704F-E0FE-ED48-877D-4179D024D363}">
      <dsp:nvSpPr>
        <dsp:cNvPr id="0" name=""/>
        <dsp:cNvSpPr/>
      </dsp:nvSpPr>
      <dsp:spPr>
        <a:xfrm>
          <a:off x="78016" y="2339756"/>
          <a:ext cx="3631312" cy="1113067"/>
        </a:xfrm>
        <a:prstGeom prst="roundRect">
          <a:avLst/>
        </a:prstGeom>
        <a:solidFill>
          <a:srgbClr val="DD0404">
            <a:alpha val="53528"/>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rPr>
            <a:t>Bias:</a:t>
          </a:r>
        </a:p>
      </dsp:txBody>
      <dsp:txXfrm>
        <a:off x="132351" y="2394091"/>
        <a:ext cx="3522642" cy="1004397"/>
      </dsp:txXfrm>
    </dsp:sp>
    <dsp:sp modelId="{9F2A0C29-AF00-BC4F-8AEA-8632256BBE42}">
      <dsp:nvSpPr>
        <dsp:cNvPr id="0" name=""/>
        <dsp:cNvSpPr/>
      </dsp:nvSpPr>
      <dsp:spPr>
        <a:xfrm rot="5400000">
          <a:off x="6413917" y="915194"/>
          <a:ext cx="890454" cy="629963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Test multinomial model (0 vs Bib vs 1–3 stars), add predictors (chef, ambiance, reviews)</a:t>
          </a:r>
        </a:p>
      </dsp:txBody>
      <dsp:txXfrm rot="-5400000">
        <a:off x="3709328" y="3663251"/>
        <a:ext cx="6256164" cy="803518"/>
      </dsp:txXfrm>
    </dsp:sp>
    <dsp:sp modelId="{E8ED09EE-2191-4145-A06E-93FFD62C433C}">
      <dsp:nvSpPr>
        <dsp:cNvPr id="0" name=""/>
        <dsp:cNvSpPr/>
      </dsp:nvSpPr>
      <dsp:spPr>
        <a:xfrm>
          <a:off x="78016" y="3508477"/>
          <a:ext cx="3631312" cy="1113067"/>
        </a:xfrm>
        <a:prstGeom prst="roundRect">
          <a:avLst/>
        </a:prstGeom>
        <a:solidFill>
          <a:srgbClr val="DD0404">
            <a:alpha val="53528"/>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rPr>
            <a:t>Future work:</a:t>
          </a:r>
        </a:p>
      </dsp:txBody>
      <dsp:txXfrm>
        <a:off x="132351" y="3562812"/>
        <a:ext cx="3522642" cy="10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3781B-0CAF-214C-AA2C-DF6B0A44363A}" type="datetimeFigureOut">
              <a:rPr lang="en-US" smtClean="0"/>
              <a:t>9/28/25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7C7D8-6A55-EE41-A3F2-3C9C4CFC0B63}" type="slidenum">
              <a:rPr lang="en-US" smtClean="0"/>
              <a:t>‹#›</a:t>
            </a:fld>
            <a:endParaRPr lang="en-US"/>
          </a:p>
        </p:txBody>
      </p:sp>
    </p:spTree>
    <p:extLst>
      <p:ext uri="{BB962C8B-B14F-4D97-AF65-F5344CB8AC3E}">
        <p14:creationId xmlns:p14="http://schemas.microsoft.com/office/powerpoint/2010/main" val="176165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Michelin Guide began over a century ago as a marketing tool by the Michelin tire company. Over time, it transformed into the most respected restaurant rating system in the world. Restaurants can earn one, two, or three Michelin stars, where one means it’s worth stopping, two means it’s worth making a detour, and three means it’s worth a special trip. In addition to stars, there’s also the Bib Gourmand distinction, which highlights high-quality food at a more accessible price point. For chefs and restaurant owners, earning one of these awards can completely change their reputation, visibility, and even their financial future."</a:t>
            </a:r>
          </a:p>
        </p:txBody>
      </p:sp>
      <p:sp>
        <p:nvSpPr>
          <p:cNvPr id="4" name="Slide Number Placeholder 3"/>
          <p:cNvSpPr>
            <a:spLocks noGrp="1"/>
          </p:cNvSpPr>
          <p:nvPr>
            <p:ph type="sldNum" sz="quarter" idx="5"/>
          </p:nvPr>
        </p:nvSpPr>
        <p:spPr/>
        <p:txBody>
          <a:bodyPr/>
          <a:lstStyle/>
          <a:p>
            <a:fld id="{F127C7D8-6A55-EE41-A3F2-3C9C4CFC0B63}" type="slidenum">
              <a:rPr lang="en-US" smtClean="0"/>
              <a:t>2</a:t>
            </a:fld>
            <a:endParaRPr lang="en-US"/>
          </a:p>
        </p:txBody>
      </p:sp>
    </p:spTree>
    <p:extLst>
      <p:ext uri="{BB962C8B-B14F-4D97-AF65-F5344CB8AC3E}">
        <p14:creationId xmlns:p14="http://schemas.microsoft.com/office/powerpoint/2010/main" val="343333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number of Michelin restaurants by city. Michelin recognition in the US is very concentrated — New York City dominates with more than 250 listings, far outpacing any other city. Chicago, Washington DC, and San Francisco also have significant numbers, but less than half of New York’s total. Beyond those, we see places like Los Angeles, Brooklyn, and Miami, but most cities have fewer than 50 Michelin restaurants. This reinforces the idea that location is one of the strongest factors in Michelin recognition."</a:t>
            </a:r>
          </a:p>
        </p:txBody>
      </p:sp>
      <p:sp>
        <p:nvSpPr>
          <p:cNvPr id="4" name="Slide Number Placeholder 3"/>
          <p:cNvSpPr>
            <a:spLocks noGrp="1"/>
          </p:cNvSpPr>
          <p:nvPr>
            <p:ph type="sldNum" sz="quarter" idx="5"/>
          </p:nvPr>
        </p:nvSpPr>
        <p:spPr/>
        <p:txBody>
          <a:bodyPr/>
          <a:lstStyle/>
          <a:p>
            <a:fld id="{F127C7D8-6A55-EE41-A3F2-3C9C4CFC0B63}" type="slidenum">
              <a:rPr lang="en-US" smtClean="0"/>
              <a:t>5</a:t>
            </a:fld>
            <a:endParaRPr lang="en-US"/>
          </a:p>
        </p:txBody>
      </p:sp>
    </p:spTree>
    <p:extLst>
      <p:ext uri="{BB962C8B-B14F-4D97-AF65-F5344CB8AC3E}">
        <p14:creationId xmlns:p14="http://schemas.microsoft.com/office/powerpoint/2010/main" val="2602262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here, the majority of Michelin Guide restaurants don’t have any award at all. A smaller group receive the Bib Gourmand for value dining, and only a small fraction achieve a Michelin star. This highlights just how selective the Michelin system is.”</a:t>
            </a:r>
          </a:p>
        </p:txBody>
      </p:sp>
      <p:sp>
        <p:nvSpPr>
          <p:cNvPr id="4" name="Slide Number Placeholder 3"/>
          <p:cNvSpPr>
            <a:spLocks noGrp="1"/>
          </p:cNvSpPr>
          <p:nvPr>
            <p:ph type="sldNum" sz="quarter" idx="5"/>
          </p:nvPr>
        </p:nvSpPr>
        <p:spPr/>
        <p:txBody>
          <a:bodyPr/>
          <a:lstStyle/>
          <a:p>
            <a:fld id="{F127C7D8-6A55-EE41-A3F2-3C9C4CFC0B63}" type="slidenum">
              <a:rPr lang="en-US" smtClean="0"/>
              <a:t>6</a:t>
            </a:fld>
            <a:endParaRPr lang="en-US"/>
          </a:p>
        </p:txBody>
      </p:sp>
    </p:spTree>
    <p:extLst>
      <p:ext uri="{BB962C8B-B14F-4D97-AF65-F5344CB8AC3E}">
        <p14:creationId xmlns:p14="http://schemas.microsoft.com/office/powerpoint/2010/main" val="74293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plot the data, Michelin’s focus becomes clear. Restaurants are concentrated in big metropolitan areas, especially on the East and West Coasts. New York, San Francisco, and Los Angeles dominate, while Chicago stands out as the one inland city with a strong Michelin presence. Outside of these areas, much of the U.S. has no Michelin representation at all. So the Guide is selective not only in terms of quality, but also geography.”</a:t>
            </a:r>
          </a:p>
        </p:txBody>
      </p:sp>
      <p:sp>
        <p:nvSpPr>
          <p:cNvPr id="4" name="Slide Number Placeholder 3"/>
          <p:cNvSpPr>
            <a:spLocks noGrp="1"/>
          </p:cNvSpPr>
          <p:nvPr>
            <p:ph type="sldNum" sz="quarter" idx="5"/>
          </p:nvPr>
        </p:nvSpPr>
        <p:spPr/>
        <p:txBody>
          <a:bodyPr/>
          <a:lstStyle/>
          <a:p>
            <a:fld id="{F127C7D8-6A55-EE41-A3F2-3C9C4CFC0B63}" type="slidenum">
              <a:rPr lang="en-US" smtClean="0"/>
              <a:t>7</a:t>
            </a:fld>
            <a:endParaRPr lang="en-US"/>
          </a:p>
        </p:txBody>
      </p:sp>
    </p:spTree>
    <p:extLst>
      <p:ext uri="{BB962C8B-B14F-4D97-AF65-F5344CB8AC3E}">
        <p14:creationId xmlns:p14="http://schemas.microsoft.com/office/powerpoint/2010/main" val="253108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27C7D8-6A55-EE41-A3F2-3C9C4CFC0B63}" type="slidenum">
              <a:rPr lang="en-US" smtClean="0"/>
              <a:t>8</a:t>
            </a:fld>
            <a:endParaRPr lang="en-US"/>
          </a:p>
        </p:txBody>
      </p:sp>
    </p:spTree>
    <p:extLst>
      <p:ext uri="{BB962C8B-B14F-4D97-AF65-F5344CB8AC3E}">
        <p14:creationId xmlns:p14="http://schemas.microsoft.com/office/powerpoint/2010/main" val="383739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odds ratios from my logistic regression model. An odds ratio above 1 means a predictor increases the chance of a restaurant earning a Michelin star. You can see that price is by far the strongest factor — each step up in price category multiplies the odds of getting a star by over 13. We also see cuisine effects, with barbecue, American Contemporary, and Mexican restaurants showing higher odds. Some cities also stand out, like Washington DC and Hollywood. But I want to note a caveat: barbecue looks like the top predictor, but that’s likely due to a small sample size in the dataset. So while price and location are very robust predictors, some cuisine results should be interpreted with caution.</a:t>
            </a:r>
          </a:p>
        </p:txBody>
      </p:sp>
      <p:sp>
        <p:nvSpPr>
          <p:cNvPr id="4" name="Slide Number Placeholder 3"/>
          <p:cNvSpPr>
            <a:spLocks noGrp="1"/>
          </p:cNvSpPr>
          <p:nvPr>
            <p:ph type="sldNum" sz="quarter" idx="5"/>
          </p:nvPr>
        </p:nvSpPr>
        <p:spPr/>
        <p:txBody>
          <a:bodyPr/>
          <a:lstStyle/>
          <a:p>
            <a:fld id="{F127C7D8-6A55-EE41-A3F2-3C9C4CFC0B63}" type="slidenum">
              <a:rPr lang="en-US" smtClean="0"/>
              <a:t>9</a:t>
            </a:fld>
            <a:endParaRPr lang="en-US"/>
          </a:p>
        </p:txBody>
      </p:sp>
    </p:spTree>
    <p:extLst>
      <p:ext uri="{BB962C8B-B14F-4D97-AF65-F5344CB8AC3E}">
        <p14:creationId xmlns:p14="http://schemas.microsoft.com/office/powerpoint/2010/main" val="406187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caveats to keep in mind. First, the dataset is heavily imbalanced — most restaurants don’t have stars — so while the model predicts non-starred restaurants very well, it struggles more with the rare starred ones. Second, small sample sizes can make some predictors, like Barbecue cuisine, look stronger than they really are. Third, the Michelin Guide itself is geographically biased: it only reviews restaurants in certain cities, so much of the country isn’t represented. And finally, my model doesn’t capture qualitative factors like chef reputation, service, or atmosphere, which Michelin also considers.”</a:t>
            </a:r>
          </a:p>
        </p:txBody>
      </p:sp>
      <p:sp>
        <p:nvSpPr>
          <p:cNvPr id="4" name="Slide Number Placeholder 3"/>
          <p:cNvSpPr>
            <a:spLocks noGrp="1"/>
          </p:cNvSpPr>
          <p:nvPr>
            <p:ph type="sldNum" sz="quarter" idx="5"/>
          </p:nvPr>
        </p:nvSpPr>
        <p:spPr/>
        <p:txBody>
          <a:bodyPr/>
          <a:lstStyle/>
          <a:p>
            <a:fld id="{F127C7D8-6A55-EE41-A3F2-3C9C4CFC0B63}" type="slidenum">
              <a:rPr lang="en-US" smtClean="0"/>
              <a:t>10</a:t>
            </a:fld>
            <a:endParaRPr lang="en-US"/>
          </a:p>
        </p:txBody>
      </p:sp>
    </p:spTree>
    <p:extLst>
      <p:ext uri="{BB962C8B-B14F-4D97-AF65-F5344CB8AC3E}">
        <p14:creationId xmlns:p14="http://schemas.microsoft.com/office/powerpoint/2010/main" val="236874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wrap up, my question was whether cuisine, price, and location can predict Michelin stars — and the results show that they can. Price came out as the strongest predictor, but certain cuisines and cities also had an effect. At the same time, Michelin recognition isn’t evenly distributed — it’s concentrated in expensive restaurants in major coastal cities and Chicago, which reflects cultural and economic biases in the guide.</a:t>
            </a:r>
          </a:p>
          <a:p>
            <a:r>
              <a:rPr lang="en-US" dirty="0"/>
              <a:t>If I had more time, I’d extend the model to multinomial classification — separating Bib Gourmand, one, two, and three stars — and bring in additional features like chef reputation, ambiance, or online reviews. That could give an even richer picture of what drives Michelin’s decisions.”</a:t>
            </a:r>
          </a:p>
          <a:p>
            <a:endParaRPr lang="en-US" dirty="0"/>
          </a:p>
        </p:txBody>
      </p:sp>
      <p:sp>
        <p:nvSpPr>
          <p:cNvPr id="4" name="Slide Number Placeholder 3"/>
          <p:cNvSpPr>
            <a:spLocks noGrp="1"/>
          </p:cNvSpPr>
          <p:nvPr>
            <p:ph type="sldNum" sz="quarter" idx="5"/>
          </p:nvPr>
        </p:nvSpPr>
        <p:spPr/>
        <p:txBody>
          <a:bodyPr/>
          <a:lstStyle/>
          <a:p>
            <a:fld id="{F127C7D8-6A55-EE41-A3F2-3C9C4CFC0B63}" type="slidenum">
              <a:rPr lang="en-US" smtClean="0"/>
              <a:t>11</a:t>
            </a:fld>
            <a:endParaRPr lang="en-US"/>
          </a:p>
        </p:txBody>
      </p:sp>
    </p:spTree>
    <p:extLst>
      <p:ext uri="{BB962C8B-B14F-4D97-AF65-F5344CB8AC3E}">
        <p14:creationId xmlns:p14="http://schemas.microsoft.com/office/powerpoint/2010/main" val="2456487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961B-50E0-10DA-5A53-12AA42E89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07F94E-A56D-57F8-7ED1-0E6C084E62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D0E0E-A03F-4AEB-9C19-1B8F29B23429}"/>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5" name="Footer Placeholder 4">
            <a:extLst>
              <a:ext uri="{FF2B5EF4-FFF2-40B4-BE49-F238E27FC236}">
                <a16:creationId xmlns:a16="http://schemas.microsoft.com/office/drawing/2014/main" id="{58754C10-6DD2-BD28-6474-DC3AFF3E9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B419A-8B18-6AFC-DD74-9C993E6B1EF9}"/>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46609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3070B-54AE-B215-4649-85AF2E4BDE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91917F-CED7-7BEF-E3AA-A35D2700A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ECDF8-EE1D-1BB8-B6F2-22D8550EDC7B}"/>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5" name="Footer Placeholder 4">
            <a:extLst>
              <a:ext uri="{FF2B5EF4-FFF2-40B4-BE49-F238E27FC236}">
                <a16:creationId xmlns:a16="http://schemas.microsoft.com/office/drawing/2014/main" id="{974FCABE-FC9E-EA13-0A04-2C7772390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304D2-5245-DA3A-2E45-29BC9B1E3FBB}"/>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173029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97B378-DD16-16C9-6185-662BA2E121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DF449-DD91-022A-76C1-4B11751785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BCC21-DE14-AA98-4908-7B4B2977A043}"/>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5" name="Footer Placeholder 4">
            <a:extLst>
              <a:ext uri="{FF2B5EF4-FFF2-40B4-BE49-F238E27FC236}">
                <a16:creationId xmlns:a16="http://schemas.microsoft.com/office/drawing/2014/main" id="{FD13310D-1237-67A2-85E6-5177B3D7B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72E88-BCB6-F0D4-EA81-E55F417D5D22}"/>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156993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AFF3-DC1D-C3C8-665F-12700ED0A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E34A2-4825-E7F3-3DC4-2D84F2DFA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7EF5-E561-BFD0-BC78-9D5839DFD7B5}"/>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5" name="Footer Placeholder 4">
            <a:extLst>
              <a:ext uri="{FF2B5EF4-FFF2-40B4-BE49-F238E27FC236}">
                <a16:creationId xmlns:a16="http://schemas.microsoft.com/office/drawing/2014/main" id="{3929C52E-EB0A-4CDB-0F27-BF19EFF29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0ECAE-B00F-107B-FA48-D1A729AF423E}"/>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337289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E628-1DA0-4212-7744-EC191F9A4F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D512F0-BC95-286F-8AF7-159E96302B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0FB194-9E00-A46E-F252-EE95C83AE478}"/>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5" name="Footer Placeholder 4">
            <a:extLst>
              <a:ext uri="{FF2B5EF4-FFF2-40B4-BE49-F238E27FC236}">
                <a16:creationId xmlns:a16="http://schemas.microsoft.com/office/drawing/2014/main" id="{1546F546-1049-CBAE-B160-C4A338840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C3E715-715D-BD3C-71CF-A988866BEC65}"/>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2352463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E40-111D-3E03-40BD-BAD36209F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939436-6A8D-354F-DA2C-C464F0C2B6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11A11-6A2D-A583-F5E4-54B3330097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68AB87-14A2-80FF-9FCE-232E12618FC7}"/>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6" name="Footer Placeholder 5">
            <a:extLst>
              <a:ext uri="{FF2B5EF4-FFF2-40B4-BE49-F238E27FC236}">
                <a16:creationId xmlns:a16="http://schemas.microsoft.com/office/drawing/2014/main" id="{6831EA25-F3DF-FC29-3D65-2C8EA0546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A840B-35BC-30BC-CD31-88C03B97BCB5}"/>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857766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17B3D-0F15-DF64-CBB2-DF2B8546F9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F133F2-7523-A22F-75A9-7E4DE79CB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EC87CE-B2E1-5311-6C4D-93D99B7277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83C183-B72D-83C7-AC0B-CA8CBA599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C88BE-5589-0DBF-3B84-E72970209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FA66B5-64AC-C3A3-40EB-D20A48325CD9}"/>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8" name="Footer Placeholder 7">
            <a:extLst>
              <a:ext uri="{FF2B5EF4-FFF2-40B4-BE49-F238E27FC236}">
                <a16:creationId xmlns:a16="http://schemas.microsoft.com/office/drawing/2014/main" id="{6D77BC42-B31C-5C7A-AD9C-1E7140DC2D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801569-861B-1876-8D8F-B880BCCE869C}"/>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820860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DA42-DF57-D439-B625-3039E200EA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9C0E21-D914-4A3D-8C0E-42BA19DC7597}"/>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4" name="Footer Placeholder 3">
            <a:extLst>
              <a:ext uri="{FF2B5EF4-FFF2-40B4-BE49-F238E27FC236}">
                <a16:creationId xmlns:a16="http://schemas.microsoft.com/office/drawing/2014/main" id="{468485F2-BE98-809B-A8B5-6E5523B333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DD7AD4-23FE-E1E2-5348-388D9772C905}"/>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4186974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071D4-F370-5B2E-4393-09C4F32AD88E}"/>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3" name="Footer Placeholder 2">
            <a:extLst>
              <a:ext uri="{FF2B5EF4-FFF2-40B4-BE49-F238E27FC236}">
                <a16:creationId xmlns:a16="http://schemas.microsoft.com/office/drawing/2014/main" id="{39A30F19-1494-1D2F-E24A-35492F2EED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F3DE3C-4436-A73E-CA33-0644C99C6150}"/>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121914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33C2-0580-F6B3-C835-F9B95E80E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80E20D-78A6-8B2E-5498-878AF5E34F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4793F-7AB0-8FF8-D4BE-2E2C00943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7886D-3F6B-1CA2-7682-C23C8A61DCD0}"/>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6" name="Footer Placeholder 5">
            <a:extLst>
              <a:ext uri="{FF2B5EF4-FFF2-40B4-BE49-F238E27FC236}">
                <a16:creationId xmlns:a16="http://schemas.microsoft.com/office/drawing/2014/main" id="{54DDECED-2EFD-8E07-C53A-C6952DB70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90083-DC39-F8BA-98A0-E29EF196AE6C}"/>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3972470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A7EF-C0E0-56FB-0D1D-EC56FD9FF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10E58C-A7B0-67D8-9CE4-4161D47938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89F239-FFFE-FD55-2592-5CB5CE5F5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880D7-C3DE-FBA6-B55B-9A4DA29AE242}"/>
              </a:ext>
            </a:extLst>
          </p:cNvPr>
          <p:cNvSpPr>
            <a:spLocks noGrp="1"/>
          </p:cNvSpPr>
          <p:nvPr>
            <p:ph type="dt" sz="half" idx="10"/>
          </p:nvPr>
        </p:nvSpPr>
        <p:spPr/>
        <p:txBody>
          <a:bodyPr/>
          <a:lstStyle/>
          <a:p>
            <a:fld id="{BA77A472-B3F3-BC40-B0D1-F63F6611AC08}" type="datetimeFigureOut">
              <a:rPr lang="en-US" smtClean="0"/>
              <a:t>9/28/25</a:t>
            </a:fld>
            <a:endParaRPr lang="en-US"/>
          </a:p>
        </p:txBody>
      </p:sp>
      <p:sp>
        <p:nvSpPr>
          <p:cNvPr id="6" name="Footer Placeholder 5">
            <a:extLst>
              <a:ext uri="{FF2B5EF4-FFF2-40B4-BE49-F238E27FC236}">
                <a16:creationId xmlns:a16="http://schemas.microsoft.com/office/drawing/2014/main" id="{0300D81D-D43E-0431-3721-549D7BCD2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62402-C5AE-0C9E-B13A-2B994457BE35}"/>
              </a:ext>
            </a:extLst>
          </p:cNvPr>
          <p:cNvSpPr>
            <a:spLocks noGrp="1"/>
          </p:cNvSpPr>
          <p:nvPr>
            <p:ph type="sldNum" sz="quarter" idx="12"/>
          </p:nvPr>
        </p:nvSpPr>
        <p:spPr/>
        <p:txBody>
          <a:bodyPr/>
          <a:lstStyle/>
          <a:p>
            <a:fld id="{9A3743F4-AB5D-B14F-817C-E5779E2E23C1}" type="slidenum">
              <a:rPr lang="en-US" smtClean="0"/>
              <a:t>‹#›</a:t>
            </a:fld>
            <a:endParaRPr lang="en-US"/>
          </a:p>
        </p:txBody>
      </p:sp>
    </p:spTree>
    <p:extLst>
      <p:ext uri="{BB962C8B-B14F-4D97-AF65-F5344CB8AC3E}">
        <p14:creationId xmlns:p14="http://schemas.microsoft.com/office/powerpoint/2010/main" val="190773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44780-6586-E81C-911B-CDB2A70135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E3DE1B-1C8B-B9BA-C056-98FDB38590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22225-A05C-1FFA-6546-4826EDBB8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77A472-B3F3-BC40-B0D1-F63F6611AC08}" type="datetimeFigureOut">
              <a:rPr lang="en-US" smtClean="0"/>
              <a:t>9/28/25</a:t>
            </a:fld>
            <a:endParaRPr lang="en-US"/>
          </a:p>
        </p:txBody>
      </p:sp>
      <p:sp>
        <p:nvSpPr>
          <p:cNvPr id="5" name="Footer Placeholder 4">
            <a:extLst>
              <a:ext uri="{FF2B5EF4-FFF2-40B4-BE49-F238E27FC236}">
                <a16:creationId xmlns:a16="http://schemas.microsoft.com/office/drawing/2014/main" id="{C4801127-20C8-4EAE-2187-206E3A7729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1AE88F-6AA1-A72B-2F98-DFBA42E168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3743F4-AB5D-B14F-817C-E5779E2E23C1}" type="slidenum">
              <a:rPr lang="en-US" smtClean="0"/>
              <a:t>‹#›</a:t>
            </a:fld>
            <a:endParaRPr lang="en-US"/>
          </a:p>
        </p:txBody>
      </p:sp>
    </p:spTree>
    <p:extLst>
      <p:ext uri="{BB962C8B-B14F-4D97-AF65-F5344CB8AC3E}">
        <p14:creationId xmlns:p14="http://schemas.microsoft.com/office/powerpoint/2010/main" val="671314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47DB1155-060E-AA88-41E4-7FC9FEA00F53}"/>
              </a:ext>
            </a:extLst>
          </p:cNvPr>
          <p:cNvSpPr/>
          <p:nvPr/>
        </p:nvSpPr>
        <p:spPr>
          <a:xfrm>
            <a:off x="1184744" y="5198168"/>
            <a:ext cx="9859618" cy="642797"/>
          </a:xfrm>
          <a:prstGeom prst="rect">
            <a:avLst/>
          </a:prstGeom>
        </p:spPr>
        <p:txBody>
          <a:bodyPr vert="horz" lIns="91440" tIns="45720" rIns="91440" bIns="45720" rtlCol="0" anchor="b">
            <a:normAutofit/>
          </a:bodyPr>
          <a:lstStyle/>
          <a:p>
            <a:pPr lvl="0" algn="ctr">
              <a:lnSpc>
                <a:spcPct val="90000"/>
              </a:lnSpc>
              <a:spcBef>
                <a:spcPct val="0"/>
              </a:spcBef>
              <a:spcAft>
                <a:spcPts val="600"/>
              </a:spcAft>
            </a:pPr>
            <a:r>
              <a:rPr lang="en-US" sz="2800">
                <a:latin typeface="+mj-lt"/>
                <a:ea typeface="+mj-ea"/>
                <a:cs typeface="+mj-cs"/>
              </a:rPr>
              <a:t>Predicting Michelin Stars: What Makes a Restaurant Stand Out?</a:t>
            </a:r>
          </a:p>
        </p:txBody>
      </p:sp>
      <p:sp>
        <p:nvSpPr>
          <p:cNvPr id="3" name="Subtitle 2">
            <a:extLst>
              <a:ext uri="{FF2B5EF4-FFF2-40B4-BE49-F238E27FC236}">
                <a16:creationId xmlns:a16="http://schemas.microsoft.com/office/drawing/2014/main" id="{E0333E66-FBCC-678E-63D1-D8B6A6F48652}"/>
              </a:ext>
            </a:extLst>
          </p:cNvPr>
          <p:cNvSpPr>
            <a:spLocks noGrp="1"/>
          </p:cNvSpPr>
          <p:nvPr>
            <p:ph type="subTitle" idx="1"/>
          </p:nvPr>
        </p:nvSpPr>
        <p:spPr>
          <a:xfrm>
            <a:off x="2198774" y="5928655"/>
            <a:ext cx="7831559" cy="410689"/>
          </a:xfrm>
        </p:spPr>
        <p:txBody>
          <a:bodyPr vert="horz" lIns="91440" tIns="45720" rIns="91440" bIns="45720" rtlCol="0">
            <a:noAutofit/>
          </a:bodyPr>
          <a:lstStyle/>
          <a:p>
            <a:r>
              <a:rPr lang="en-US" sz="1800"/>
              <a:t>Abby Kohan</a:t>
            </a:r>
          </a:p>
          <a:p>
            <a:r>
              <a:rPr lang="en-US" sz="1800"/>
              <a:t>Data 400</a:t>
            </a:r>
          </a:p>
        </p:txBody>
      </p:sp>
      <p:sp>
        <p:nvSpPr>
          <p:cNvPr id="1037" name="Freeform: Shape 1036">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How to get a Michelin Star">
            <a:extLst>
              <a:ext uri="{FF2B5EF4-FFF2-40B4-BE49-F238E27FC236}">
                <a16:creationId xmlns:a16="http://schemas.microsoft.com/office/drawing/2014/main" id="{0E9CB5B9-DDCC-11E6-E5A7-C80A93AF3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834" y="1017035"/>
            <a:ext cx="5322331" cy="356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4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121E-D150-AA95-BB17-8728E3CE0540}"/>
              </a:ext>
            </a:extLst>
          </p:cNvPr>
          <p:cNvSpPr>
            <a:spLocks noGrp="1"/>
          </p:cNvSpPr>
          <p:nvPr>
            <p:ph type="title"/>
          </p:nvPr>
        </p:nvSpPr>
        <p:spPr>
          <a:xfrm>
            <a:off x="652462" y="379412"/>
            <a:ext cx="10515600" cy="1325563"/>
          </a:xfrm>
        </p:spPr>
        <p:txBody>
          <a:bodyPr/>
          <a:lstStyle/>
          <a:p>
            <a:r>
              <a:rPr lang="en-US" dirty="0"/>
              <a:t>Limitations</a:t>
            </a:r>
          </a:p>
        </p:txBody>
      </p:sp>
      <p:sp>
        <p:nvSpPr>
          <p:cNvPr id="3" name="Content Placeholder 2">
            <a:extLst>
              <a:ext uri="{FF2B5EF4-FFF2-40B4-BE49-F238E27FC236}">
                <a16:creationId xmlns:a16="http://schemas.microsoft.com/office/drawing/2014/main" id="{C886B930-B51C-E59D-D29F-198ADA585E15}"/>
              </a:ext>
            </a:extLst>
          </p:cNvPr>
          <p:cNvSpPr>
            <a:spLocks noGrp="1"/>
          </p:cNvSpPr>
          <p:nvPr>
            <p:ph idx="1"/>
          </p:nvPr>
        </p:nvSpPr>
        <p:spPr/>
        <p:txBody>
          <a:bodyPr>
            <a:normAutofit/>
          </a:bodyPr>
          <a:lstStyle/>
          <a:p>
            <a:pPr marL="0" indent="0">
              <a:buNone/>
            </a:pPr>
            <a:r>
              <a:rPr lang="en-US" sz="2600" dirty="0"/>
              <a:t>What the results suggest: Michelin favors certain cuisines, high prices, big cities</a:t>
            </a:r>
          </a:p>
          <a:p>
            <a:pPr marL="0" indent="0">
              <a:buNone/>
            </a:pPr>
            <a:endParaRPr lang="en-US" sz="2600" dirty="0"/>
          </a:p>
          <a:p>
            <a:r>
              <a:rPr lang="en-US" sz="2600" b="1" dirty="0"/>
              <a:t>Data imbalance</a:t>
            </a:r>
            <a:r>
              <a:rPr lang="en-US" sz="2600" dirty="0"/>
              <a:t>: most restaurants have no stars → harder to predict starred ones</a:t>
            </a:r>
          </a:p>
          <a:p>
            <a:r>
              <a:rPr lang="en-US" sz="2600" b="1" dirty="0"/>
              <a:t>Small sample sizes</a:t>
            </a:r>
            <a:r>
              <a:rPr lang="en-US" sz="2600" dirty="0"/>
              <a:t>: inflates results for some cuisines or cities</a:t>
            </a:r>
          </a:p>
          <a:p>
            <a:r>
              <a:rPr lang="en-US" sz="2600" b="1" dirty="0"/>
              <a:t>Geographic bias</a:t>
            </a:r>
            <a:r>
              <a:rPr lang="en-US" sz="2600" dirty="0"/>
              <a:t>: Michelin Guide only covers certain U.S. cities/regions</a:t>
            </a:r>
          </a:p>
          <a:p>
            <a:r>
              <a:rPr lang="en-US" sz="2600" b="1" dirty="0"/>
              <a:t>Unmeasured factors</a:t>
            </a:r>
            <a:r>
              <a:rPr lang="en-US" sz="2600" dirty="0"/>
              <a:t>: service, chef reputation, ambiance not captured in data</a:t>
            </a:r>
          </a:p>
        </p:txBody>
      </p:sp>
      <p:pic>
        <p:nvPicPr>
          <p:cNvPr id="5" name="Graphic 4" descr="Warning with solid fill">
            <a:extLst>
              <a:ext uri="{FF2B5EF4-FFF2-40B4-BE49-F238E27FC236}">
                <a16:creationId xmlns:a16="http://schemas.microsoft.com/office/drawing/2014/main" id="{58FF4F2B-8794-31A5-83D4-430E5C0AF1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2850" y="584993"/>
            <a:ext cx="914400" cy="914400"/>
          </a:xfrm>
          <a:prstGeom prst="rect">
            <a:avLst/>
          </a:prstGeom>
        </p:spPr>
      </p:pic>
    </p:spTree>
    <p:extLst>
      <p:ext uri="{BB962C8B-B14F-4D97-AF65-F5344CB8AC3E}">
        <p14:creationId xmlns:p14="http://schemas.microsoft.com/office/powerpoint/2010/main" val="400236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B551-C895-8AD6-3C7E-56EF464D16DF}"/>
              </a:ext>
            </a:extLst>
          </p:cNvPr>
          <p:cNvSpPr>
            <a:spLocks noGrp="1"/>
          </p:cNvSpPr>
          <p:nvPr>
            <p:ph type="title"/>
          </p:nvPr>
        </p:nvSpPr>
        <p:spPr>
          <a:xfrm>
            <a:off x="571499" y="151976"/>
            <a:ext cx="10515600" cy="1325563"/>
          </a:xfrm>
        </p:spPr>
        <p:txBody>
          <a:bodyPr/>
          <a:lstStyle/>
          <a:p>
            <a:r>
              <a:rPr lang="en-US" dirty="0"/>
              <a:t>Conclusion</a:t>
            </a:r>
          </a:p>
        </p:txBody>
      </p:sp>
      <p:graphicFrame>
        <p:nvGraphicFramePr>
          <p:cNvPr id="13" name="Diagram 12">
            <a:extLst>
              <a:ext uri="{FF2B5EF4-FFF2-40B4-BE49-F238E27FC236}">
                <a16:creationId xmlns:a16="http://schemas.microsoft.com/office/drawing/2014/main" id="{800CCC65-30E4-9C3D-56C4-FBB11AC02B26}"/>
              </a:ext>
            </a:extLst>
          </p:cNvPr>
          <p:cNvGraphicFramePr/>
          <p:nvPr>
            <p:extLst>
              <p:ext uri="{D42A27DB-BD31-4B8C-83A1-F6EECF244321}">
                <p14:modId xmlns:p14="http://schemas.microsoft.com/office/powerpoint/2010/main" val="1261206564"/>
              </p:ext>
            </p:extLst>
          </p:nvPr>
        </p:nvGraphicFramePr>
        <p:xfrm>
          <a:off x="457197" y="1477539"/>
          <a:ext cx="10086978" cy="4623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455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A7E4-8D29-22FB-79BE-32DD569B7DC3}"/>
              </a:ext>
            </a:extLst>
          </p:cNvPr>
          <p:cNvSpPr>
            <a:spLocks noGrp="1"/>
          </p:cNvSpPr>
          <p:nvPr>
            <p:ph type="title"/>
          </p:nvPr>
        </p:nvSpPr>
        <p:spPr>
          <a:xfrm>
            <a:off x="517567" y="210196"/>
            <a:ext cx="10515600" cy="1325563"/>
          </a:xfrm>
          <a:noFill/>
        </p:spPr>
        <p:txBody>
          <a:bodyPr/>
          <a:lstStyle/>
          <a:p>
            <a:r>
              <a:rPr lang="en-US" dirty="0"/>
              <a:t>What is the Michelin Guide?</a:t>
            </a:r>
          </a:p>
        </p:txBody>
      </p:sp>
      <p:pic>
        <p:nvPicPr>
          <p:cNvPr id="2052" name="Picture 4" descr="Collection of Michelin Tires Logo PNG. | PlusPNG">
            <a:extLst>
              <a:ext uri="{FF2B5EF4-FFF2-40B4-BE49-F238E27FC236}">
                <a16:creationId xmlns:a16="http://schemas.microsoft.com/office/drawing/2014/main" id="{B448F4FA-58DD-35FB-D37A-7BBBC763B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276" y="1774226"/>
            <a:ext cx="4181106" cy="31358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5B7B113-D579-B4F3-488C-DDFFBE49A25E}"/>
              </a:ext>
            </a:extLst>
          </p:cNvPr>
          <p:cNvGrpSpPr/>
          <p:nvPr/>
        </p:nvGrpSpPr>
        <p:grpSpPr>
          <a:xfrm>
            <a:off x="517567" y="1412991"/>
            <a:ext cx="10515600" cy="3637222"/>
            <a:chOff x="517567" y="1994882"/>
            <a:chExt cx="10515600" cy="3637222"/>
          </a:xfrm>
        </p:grpSpPr>
        <p:sp>
          <p:nvSpPr>
            <p:cNvPr id="4" name="Content Placeholder 2">
              <a:extLst>
                <a:ext uri="{FF2B5EF4-FFF2-40B4-BE49-F238E27FC236}">
                  <a16:creationId xmlns:a16="http://schemas.microsoft.com/office/drawing/2014/main" id="{084FA3E7-F67A-2EBE-8B76-EE2E6FA89BF6}"/>
                </a:ext>
              </a:extLst>
            </p:cNvPr>
            <p:cNvSpPr txBox="1">
              <a:spLocks/>
            </p:cNvSpPr>
            <p:nvPr/>
          </p:nvSpPr>
          <p:spPr>
            <a:xfrm>
              <a:off x="517567" y="1994882"/>
              <a:ext cx="10515600" cy="180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Created in 1900 by the Michelin tire company to encourage travel and driving.</a:t>
              </a:r>
            </a:p>
            <a:p>
              <a:r>
                <a:rPr lang="en-US" sz="2000" dirty="0"/>
                <a:t>Evolved into the world’s most prestigious restaurant rating system.</a:t>
              </a:r>
            </a:p>
            <a:p>
              <a:pPr marL="0" indent="0">
                <a:buNone/>
              </a:pPr>
              <a:r>
                <a:rPr lang="en-US" sz="2000" b="1" u="sng" dirty="0"/>
                <a:t>Michelin Stars</a:t>
              </a:r>
              <a:r>
                <a:rPr lang="en-US" sz="2000" u="sng" dirty="0"/>
                <a:t>:</a:t>
              </a:r>
            </a:p>
            <a:p>
              <a:pPr marL="0" indent="0">
                <a:buNone/>
              </a:pPr>
              <a:endParaRPr lang="en-US" sz="2000" u="sng" dirty="0"/>
            </a:p>
            <a:p>
              <a:pPr>
                <a:buFont typeface="Arial" panose="020B0604020202020204" pitchFamily="34" charset="0"/>
                <a:buChar char="•"/>
              </a:pPr>
              <a:r>
                <a:rPr lang="en-US" sz="2000" dirty="0"/>
                <a:t>            = “Worth a stop”</a:t>
              </a:r>
            </a:p>
            <a:p>
              <a:pPr>
                <a:buFont typeface="Arial" panose="020B0604020202020204" pitchFamily="34" charset="0"/>
                <a:buChar char="•"/>
              </a:pPr>
              <a:endParaRPr lang="en-US" sz="2000" dirty="0"/>
            </a:p>
            <a:p>
              <a:pPr>
                <a:buFont typeface="Arial" panose="020B0604020202020204" pitchFamily="34" charset="0"/>
                <a:buChar char="•"/>
              </a:pPr>
              <a:r>
                <a:rPr lang="en-US" sz="2000" dirty="0"/>
                <a:t>                        = “Worth a detour”</a:t>
              </a:r>
            </a:p>
            <a:p>
              <a:pPr>
                <a:buFont typeface="Arial" panose="020B0604020202020204" pitchFamily="34" charset="0"/>
                <a:buChar char="•"/>
              </a:pPr>
              <a:endParaRPr lang="en-US" sz="2000" dirty="0"/>
            </a:p>
            <a:p>
              <a:pPr>
                <a:buFont typeface="Arial" panose="020B0604020202020204" pitchFamily="34" charset="0"/>
                <a:buChar char="•"/>
              </a:pPr>
              <a:r>
                <a:rPr lang="en-US" sz="2000" dirty="0"/>
                <a:t>                                   = “Worth a special trip”</a:t>
              </a:r>
            </a:p>
            <a:p>
              <a:pPr marL="0" indent="0">
                <a:buNone/>
              </a:pPr>
              <a:endParaRPr lang="en-US" sz="2000" dirty="0"/>
            </a:p>
            <a:p>
              <a:r>
                <a:rPr lang="en-US" sz="2000" b="1" u="sng" dirty="0"/>
                <a:t>Bib Gourmand</a:t>
              </a:r>
              <a:r>
                <a:rPr lang="en-US" sz="2000" u="sng" dirty="0"/>
                <a:t>: </a:t>
              </a:r>
              <a:r>
                <a:rPr lang="en-US" sz="2000" dirty="0"/>
                <a:t>Award for exceptional food at a more affordable price.</a:t>
              </a:r>
            </a:p>
            <a:p>
              <a:r>
                <a:rPr lang="en-US" sz="2000" dirty="0"/>
                <a:t>Receiving a Michelin award brings global recognition and can transform a restaurant’s success.</a:t>
              </a:r>
            </a:p>
            <a:p>
              <a:pPr marL="0" indent="0">
                <a:buNone/>
              </a:pPr>
              <a:endParaRPr lang="en-US" sz="2000" dirty="0"/>
            </a:p>
          </p:txBody>
        </p:sp>
        <p:pic>
          <p:nvPicPr>
            <p:cNvPr id="2054" name="Picture 6" descr="Newsletter - by Jadrian Wooten">
              <a:extLst>
                <a:ext uri="{FF2B5EF4-FFF2-40B4-BE49-F238E27FC236}">
                  <a16:creationId xmlns:a16="http://schemas.microsoft.com/office/drawing/2014/main" id="{D93C547C-0A4D-57B6-981A-4BFD15932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34" y="5110853"/>
              <a:ext cx="1678494" cy="5212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E48EC92-0909-F451-AE1D-446F4A5B3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34" y="4252649"/>
              <a:ext cx="1086512" cy="5247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ASS | Contemporary American Restaurant in Fort Lauderdale, FL">
              <a:extLst>
                <a:ext uri="{FF2B5EF4-FFF2-40B4-BE49-F238E27FC236}">
                  <a16:creationId xmlns:a16="http://schemas.microsoft.com/office/drawing/2014/main" id="{A6AC40CA-E215-CE6B-4CE6-54AFA5ABD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34" y="3506178"/>
              <a:ext cx="516615" cy="5247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a:extLst>
              <a:ext uri="{FF2B5EF4-FFF2-40B4-BE49-F238E27FC236}">
                <a16:creationId xmlns:a16="http://schemas.microsoft.com/office/drawing/2014/main" id="{BFE65277-8AAA-6C11-5508-A3FDC5BB8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2827" y="5295819"/>
            <a:ext cx="563482" cy="52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5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DD6E-4B6A-7B4D-408B-9A4C0204D88F}"/>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A50EA283-DEE3-8FCA-C890-B26E55C7268C}"/>
              </a:ext>
            </a:extLst>
          </p:cNvPr>
          <p:cNvSpPr>
            <a:spLocks noGrp="1"/>
          </p:cNvSpPr>
          <p:nvPr>
            <p:ph idx="1"/>
          </p:nvPr>
        </p:nvSpPr>
        <p:spPr/>
        <p:txBody>
          <a:bodyPr/>
          <a:lstStyle/>
          <a:p>
            <a:pPr marL="0" indent="0">
              <a:buNone/>
            </a:pPr>
            <a:r>
              <a:rPr lang="en-US" dirty="0"/>
              <a:t>What factors best predict whether a restaurant will earn a Michelin star?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grpSp>
        <p:nvGrpSpPr>
          <p:cNvPr id="6" name="Group 5">
            <a:extLst>
              <a:ext uri="{FF2B5EF4-FFF2-40B4-BE49-F238E27FC236}">
                <a16:creationId xmlns:a16="http://schemas.microsoft.com/office/drawing/2014/main" id="{D55F82B2-6882-B113-E984-C65ECCFFEEFE}"/>
              </a:ext>
            </a:extLst>
          </p:cNvPr>
          <p:cNvGrpSpPr/>
          <p:nvPr/>
        </p:nvGrpSpPr>
        <p:grpSpPr>
          <a:xfrm>
            <a:off x="1206500" y="3332168"/>
            <a:ext cx="3265488" cy="2849032"/>
            <a:chOff x="2032000" y="3289300"/>
            <a:chExt cx="2540000" cy="2849032"/>
          </a:xfrm>
        </p:grpSpPr>
        <p:graphicFrame>
          <p:nvGraphicFramePr>
            <p:cNvPr id="4" name="Diagram 3">
              <a:extLst>
                <a:ext uri="{FF2B5EF4-FFF2-40B4-BE49-F238E27FC236}">
                  <a16:creationId xmlns:a16="http://schemas.microsoft.com/office/drawing/2014/main" id="{0AB1DA00-8D73-614D-99AF-B34D75A6530C}"/>
                </a:ext>
              </a:extLst>
            </p:cNvPr>
            <p:cNvGraphicFramePr/>
            <p:nvPr>
              <p:extLst>
                <p:ext uri="{D42A27DB-BD31-4B8C-83A1-F6EECF244321}">
                  <p14:modId xmlns:p14="http://schemas.microsoft.com/office/powerpoint/2010/main" val="3037047500"/>
                </p:ext>
              </p:extLst>
            </p:nvPr>
          </p:nvGraphicFramePr>
          <p:xfrm>
            <a:off x="2032000" y="3289300"/>
            <a:ext cx="2540000" cy="2849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B134B37-825B-4AAB-3450-4F0F9FA9F9D9}"/>
                </a:ext>
              </a:extLst>
            </p:cNvPr>
            <p:cNvSpPr txBox="1"/>
            <p:nvPr/>
          </p:nvSpPr>
          <p:spPr>
            <a:xfrm>
              <a:off x="2151856" y="4560354"/>
              <a:ext cx="230028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Cuisine type</a:t>
              </a:r>
            </a:p>
            <a:p>
              <a:pPr marL="342900" indent="-342900">
                <a:buFont typeface="Arial" panose="020B0604020202020204" pitchFamily="34" charset="0"/>
                <a:buChar char="•"/>
              </a:pPr>
              <a:r>
                <a:rPr lang="en-US" sz="2000" dirty="0"/>
                <a:t>Price level</a:t>
              </a:r>
            </a:p>
            <a:p>
              <a:pPr marL="342900" indent="-342900">
                <a:buFont typeface="Arial" panose="020B0604020202020204" pitchFamily="34" charset="0"/>
                <a:buChar char="•"/>
              </a:pPr>
              <a:r>
                <a:rPr lang="en-US" sz="2000" dirty="0"/>
                <a:t>City/Location</a:t>
              </a:r>
            </a:p>
          </p:txBody>
        </p:sp>
      </p:grpSp>
      <p:grpSp>
        <p:nvGrpSpPr>
          <p:cNvPr id="7" name="Group 6">
            <a:extLst>
              <a:ext uri="{FF2B5EF4-FFF2-40B4-BE49-F238E27FC236}">
                <a16:creationId xmlns:a16="http://schemas.microsoft.com/office/drawing/2014/main" id="{33BC58ED-5A6D-3F8A-35D3-C43CBDCA1D5F}"/>
              </a:ext>
            </a:extLst>
          </p:cNvPr>
          <p:cNvGrpSpPr/>
          <p:nvPr/>
        </p:nvGrpSpPr>
        <p:grpSpPr>
          <a:xfrm>
            <a:off x="5010150" y="3332168"/>
            <a:ext cx="6343650" cy="2849032"/>
            <a:chOff x="2032000" y="3289300"/>
            <a:chExt cx="5505450" cy="2849032"/>
          </a:xfrm>
        </p:grpSpPr>
        <p:graphicFrame>
          <p:nvGraphicFramePr>
            <p:cNvPr id="8" name="Diagram 7">
              <a:extLst>
                <a:ext uri="{FF2B5EF4-FFF2-40B4-BE49-F238E27FC236}">
                  <a16:creationId xmlns:a16="http://schemas.microsoft.com/office/drawing/2014/main" id="{49AC6955-E8A9-5148-60A0-22C4E222C05E}"/>
                </a:ext>
              </a:extLst>
            </p:cNvPr>
            <p:cNvGraphicFramePr/>
            <p:nvPr>
              <p:extLst>
                <p:ext uri="{D42A27DB-BD31-4B8C-83A1-F6EECF244321}">
                  <p14:modId xmlns:p14="http://schemas.microsoft.com/office/powerpoint/2010/main" val="9775800"/>
                </p:ext>
              </p:extLst>
            </p:nvPr>
          </p:nvGraphicFramePr>
          <p:xfrm>
            <a:off x="2032000" y="3289300"/>
            <a:ext cx="5505450" cy="28490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79C2E1D2-48E5-1EB0-B7C4-C2D5A1B3883C}"/>
                </a:ext>
              </a:extLst>
            </p:cNvPr>
            <p:cNvSpPr txBox="1"/>
            <p:nvPr/>
          </p:nvSpPr>
          <p:spPr>
            <a:xfrm>
              <a:off x="2053728" y="4188868"/>
              <a:ext cx="5385594" cy="1908215"/>
            </a:xfrm>
            <a:prstGeom prst="rect">
              <a:avLst/>
            </a:prstGeom>
            <a:noFill/>
          </p:spPr>
          <p:txBody>
            <a:bodyPr wrap="square" rtlCol="0">
              <a:spAutoFit/>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sz="2000" dirty="0"/>
                <a:t>Scraped Michelin Guide data (US)</a:t>
              </a:r>
            </a:p>
            <a:p>
              <a:pPr marL="742950" lvl="1" indent="-285750">
                <a:buFont typeface="Arial" panose="020B0604020202020204" pitchFamily="34" charset="0"/>
                <a:buChar char="•"/>
              </a:pPr>
              <a:r>
                <a:rPr lang="en-US" sz="2000" dirty="0"/>
                <a:t>Built dataset with restaurant name, city, cuisine, price, award type, latitude/longitude</a:t>
              </a:r>
            </a:p>
            <a:p>
              <a:pPr marL="742950" lvl="1" indent="-285750">
                <a:buFont typeface="Arial" panose="020B0604020202020204" pitchFamily="34" charset="0"/>
                <a:buChar char="•"/>
              </a:pPr>
              <a:r>
                <a:rPr lang="en-US" sz="2000" dirty="0"/>
                <a:t>Used exploratory data analysis and logistic regression to identify predictors</a:t>
              </a:r>
            </a:p>
          </p:txBody>
        </p:sp>
      </p:grpSp>
    </p:spTree>
    <p:extLst>
      <p:ext uri="{BB962C8B-B14F-4D97-AF65-F5344CB8AC3E}">
        <p14:creationId xmlns:p14="http://schemas.microsoft.com/office/powerpoint/2010/main" val="386151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D63F-FE52-8F9F-C6A5-43E4CD38E3A7}"/>
              </a:ext>
            </a:extLst>
          </p:cNvPr>
          <p:cNvSpPr>
            <a:spLocks noGrp="1"/>
          </p:cNvSpPr>
          <p:nvPr>
            <p:ph type="title"/>
          </p:nvPr>
        </p:nvSpPr>
        <p:spPr>
          <a:xfrm>
            <a:off x="272528" y="102402"/>
            <a:ext cx="10515600" cy="1325563"/>
          </a:xfrm>
        </p:spPr>
        <p:txBody>
          <a:bodyPr/>
          <a:lstStyle/>
          <a:p>
            <a:r>
              <a:rPr lang="en-US" dirty="0"/>
              <a:t>Dataset</a:t>
            </a:r>
          </a:p>
        </p:txBody>
      </p:sp>
      <p:sp>
        <p:nvSpPr>
          <p:cNvPr id="3" name="Content Placeholder 2">
            <a:extLst>
              <a:ext uri="{FF2B5EF4-FFF2-40B4-BE49-F238E27FC236}">
                <a16:creationId xmlns:a16="http://schemas.microsoft.com/office/drawing/2014/main" id="{B626EB06-96F8-D721-ADE5-0F7CA5CA7162}"/>
              </a:ext>
            </a:extLst>
          </p:cNvPr>
          <p:cNvSpPr>
            <a:spLocks noGrp="1"/>
          </p:cNvSpPr>
          <p:nvPr>
            <p:ph idx="1"/>
          </p:nvPr>
        </p:nvSpPr>
        <p:spPr>
          <a:xfrm>
            <a:off x="272528" y="1748946"/>
            <a:ext cx="3814763" cy="1184654"/>
          </a:xfrm>
        </p:spPr>
        <p:txBody>
          <a:bodyPr/>
          <a:lstStyle/>
          <a:p>
            <a:pPr marL="0" indent="0">
              <a:buNone/>
            </a:pPr>
            <a:r>
              <a:rPr lang="en-US" dirty="0"/>
              <a:t>Restaurants in USA only – 1553 results</a:t>
            </a:r>
          </a:p>
        </p:txBody>
      </p:sp>
      <p:pic>
        <p:nvPicPr>
          <p:cNvPr id="9" name="Picture 8" descr="A screenshot of a menu&#10;&#10;Description automatically generated">
            <a:extLst>
              <a:ext uri="{FF2B5EF4-FFF2-40B4-BE49-F238E27FC236}">
                <a16:creationId xmlns:a16="http://schemas.microsoft.com/office/drawing/2014/main" id="{FBC96F0C-1CB7-A8A9-4ACF-2716B276D33E}"/>
              </a:ext>
            </a:extLst>
          </p:cNvPr>
          <p:cNvPicPr>
            <a:picLocks noChangeAspect="1"/>
          </p:cNvPicPr>
          <p:nvPr/>
        </p:nvPicPr>
        <p:blipFill rotWithShape="1">
          <a:blip r:embed="rId2"/>
          <a:srcRect t="3233" b="-1"/>
          <a:stretch/>
        </p:blipFill>
        <p:spPr>
          <a:xfrm>
            <a:off x="1362844" y="4274741"/>
            <a:ext cx="10439255" cy="2297509"/>
          </a:xfrm>
          <a:prstGeom prst="rect">
            <a:avLst/>
          </a:prstGeom>
        </p:spPr>
      </p:pic>
      <p:pic>
        <p:nvPicPr>
          <p:cNvPr id="11" name="Picture 10" descr="A screenshot of a food menu&#10;&#10;Description automatically generated">
            <a:extLst>
              <a:ext uri="{FF2B5EF4-FFF2-40B4-BE49-F238E27FC236}">
                <a16:creationId xmlns:a16="http://schemas.microsoft.com/office/drawing/2014/main" id="{211651E2-5196-CEF1-323D-ACD5112B94CA}"/>
              </a:ext>
            </a:extLst>
          </p:cNvPr>
          <p:cNvPicPr>
            <a:picLocks noChangeAspect="1"/>
          </p:cNvPicPr>
          <p:nvPr/>
        </p:nvPicPr>
        <p:blipFill>
          <a:blip r:embed="rId3"/>
          <a:stretch>
            <a:fillRect/>
          </a:stretch>
        </p:blipFill>
        <p:spPr>
          <a:xfrm>
            <a:off x="4087291" y="765183"/>
            <a:ext cx="7772400" cy="3152181"/>
          </a:xfrm>
          <a:prstGeom prst="rect">
            <a:avLst/>
          </a:prstGeom>
        </p:spPr>
      </p:pic>
    </p:spTree>
    <p:extLst>
      <p:ext uri="{BB962C8B-B14F-4D97-AF65-F5344CB8AC3E}">
        <p14:creationId xmlns:p14="http://schemas.microsoft.com/office/powerpoint/2010/main" val="278247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6E6F-DA21-7C05-3ABD-579C0E61341D}"/>
              </a:ext>
            </a:extLst>
          </p:cNvPr>
          <p:cNvSpPr>
            <a:spLocks noGrp="1"/>
          </p:cNvSpPr>
          <p:nvPr>
            <p:ph type="title"/>
          </p:nvPr>
        </p:nvSpPr>
        <p:spPr>
          <a:xfrm>
            <a:off x="709612" y="0"/>
            <a:ext cx="10515600" cy="1325563"/>
          </a:xfrm>
        </p:spPr>
        <p:txBody>
          <a:bodyPr/>
          <a:lstStyle/>
          <a:p>
            <a:r>
              <a:rPr lang="en-US" dirty="0"/>
              <a:t>Exploratory Data Analysis</a:t>
            </a:r>
          </a:p>
        </p:txBody>
      </p:sp>
      <p:pic>
        <p:nvPicPr>
          <p:cNvPr id="5" name="Picture 4" descr="A graph of a number of restaurants&#10;&#10;Description automatically generated">
            <a:extLst>
              <a:ext uri="{FF2B5EF4-FFF2-40B4-BE49-F238E27FC236}">
                <a16:creationId xmlns:a16="http://schemas.microsoft.com/office/drawing/2014/main" id="{D5F5DBDD-2876-B790-7537-63A751852C8A}"/>
              </a:ext>
            </a:extLst>
          </p:cNvPr>
          <p:cNvPicPr>
            <a:picLocks noChangeAspect="1"/>
          </p:cNvPicPr>
          <p:nvPr/>
        </p:nvPicPr>
        <p:blipFill>
          <a:blip r:embed="rId3"/>
          <a:stretch>
            <a:fillRect/>
          </a:stretch>
        </p:blipFill>
        <p:spPr>
          <a:xfrm>
            <a:off x="283833" y="1325563"/>
            <a:ext cx="7703247" cy="5040282"/>
          </a:xfrm>
          <a:prstGeom prst="rect">
            <a:avLst/>
          </a:prstGeom>
        </p:spPr>
      </p:pic>
      <p:sp>
        <p:nvSpPr>
          <p:cNvPr id="8" name="TextBox 7">
            <a:extLst>
              <a:ext uri="{FF2B5EF4-FFF2-40B4-BE49-F238E27FC236}">
                <a16:creationId xmlns:a16="http://schemas.microsoft.com/office/drawing/2014/main" id="{F0332A69-4C56-C105-07AD-861FE2FABD2E}"/>
              </a:ext>
            </a:extLst>
          </p:cNvPr>
          <p:cNvSpPr txBox="1"/>
          <p:nvPr/>
        </p:nvSpPr>
        <p:spPr>
          <a:xfrm>
            <a:off x="8229603" y="912882"/>
            <a:ext cx="3557588"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Michelin- listed restaurants are concentrated in a handful of cities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New York City has by far the largest share (~260+)</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Chicago, Washington DC, and San Francisco follow, but at less than half NYC’s count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Most other cities have fewer than 50 listings</a:t>
            </a:r>
          </a:p>
          <a:p>
            <a:endParaRPr lang="en-US" sz="2000" dirty="0"/>
          </a:p>
          <a:p>
            <a:pPr marL="285750" indent="-285750">
              <a:buFont typeface="Arial" panose="020B0604020202020204" pitchFamily="34" charset="0"/>
              <a:buChar char="•"/>
            </a:pPr>
            <a:r>
              <a:rPr lang="en-US" sz="2000" dirty="0"/>
              <a:t>Includes starred, Bib Gourmand awarded, and recommended restaurants</a:t>
            </a:r>
          </a:p>
        </p:txBody>
      </p:sp>
    </p:spTree>
    <p:extLst>
      <p:ext uri="{BB962C8B-B14F-4D97-AF65-F5344CB8AC3E}">
        <p14:creationId xmlns:p14="http://schemas.microsoft.com/office/powerpoint/2010/main" val="400542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1713-3EF1-F401-AF28-9F69592ED701}"/>
              </a:ext>
            </a:extLst>
          </p:cNvPr>
          <p:cNvSpPr>
            <a:spLocks noGrp="1"/>
          </p:cNvSpPr>
          <p:nvPr>
            <p:ph type="title"/>
          </p:nvPr>
        </p:nvSpPr>
        <p:spPr>
          <a:xfrm>
            <a:off x="376237" y="326232"/>
            <a:ext cx="10515600" cy="1325563"/>
          </a:xfrm>
        </p:spPr>
        <p:txBody>
          <a:bodyPr/>
          <a:lstStyle/>
          <a:p>
            <a:r>
              <a:rPr lang="en-US" dirty="0"/>
              <a:t>EDA: Continued</a:t>
            </a:r>
          </a:p>
        </p:txBody>
      </p:sp>
      <p:sp>
        <p:nvSpPr>
          <p:cNvPr id="3" name="Content Placeholder 2">
            <a:extLst>
              <a:ext uri="{FF2B5EF4-FFF2-40B4-BE49-F238E27FC236}">
                <a16:creationId xmlns:a16="http://schemas.microsoft.com/office/drawing/2014/main" id="{34B87BAA-DF6E-0A1A-3B0F-1EF966A0CFA0}"/>
              </a:ext>
            </a:extLst>
          </p:cNvPr>
          <p:cNvSpPr>
            <a:spLocks noGrp="1"/>
          </p:cNvSpPr>
          <p:nvPr>
            <p:ph idx="1"/>
          </p:nvPr>
        </p:nvSpPr>
        <p:spPr>
          <a:xfrm>
            <a:off x="376237" y="1690688"/>
            <a:ext cx="5053013" cy="4351338"/>
          </a:xfrm>
        </p:spPr>
        <p:txBody>
          <a:bodyPr/>
          <a:lstStyle/>
          <a:p>
            <a:r>
              <a:rPr lang="en-US" dirty="0"/>
              <a:t>Most restaurants in the Guide hold no award</a:t>
            </a:r>
          </a:p>
          <a:p>
            <a:r>
              <a:rPr lang="en-US" dirty="0"/>
              <a:t>Bib Gourmand highlights affordable, high-quality spots</a:t>
            </a:r>
          </a:p>
          <a:p>
            <a:r>
              <a:rPr lang="en-US" dirty="0"/>
              <a:t>Only a small fraction earn Michelin stars</a:t>
            </a:r>
          </a:p>
          <a:p>
            <a:r>
              <a:rPr lang="en-US" dirty="0"/>
              <a:t>Underscores the exclusivity of Michelin recognition</a:t>
            </a:r>
          </a:p>
          <a:p>
            <a:endParaRPr lang="en-US" dirty="0"/>
          </a:p>
        </p:txBody>
      </p:sp>
      <p:pic>
        <p:nvPicPr>
          <p:cNvPr id="5" name="Picture 4" descr="A graph with different colors&#10;&#10;Description automatically generated with medium confidence">
            <a:extLst>
              <a:ext uri="{FF2B5EF4-FFF2-40B4-BE49-F238E27FC236}">
                <a16:creationId xmlns:a16="http://schemas.microsoft.com/office/drawing/2014/main" id="{5F771284-B267-5C6A-E277-C68566E572F8}"/>
              </a:ext>
            </a:extLst>
          </p:cNvPr>
          <p:cNvPicPr>
            <a:picLocks noChangeAspect="1"/>
          </p:cNvPicPr>
          <p:nvPr/>
        </p:nvPicPr>
        <p:blipFill rotWithShape="1">
          <a:blip r:embed="rId3"/>
          <a:srcRect r="2760"/>
          <a:stretch/>
        </p:blipFill>
        <p:spPr>
          <a:xfrm>
            <a:off x="5383216" y="1086347"/>
            <a:ext cx="6710362" cy="4536567"/>
          </a:xfrm>
          <a:prstGeom prst="rect">
            <a:avLst/>
          </a:prstGeom>
        </p:spPr>
      </p:pic>
    </p:spTree>
    <p:extLst>
      <p:ext uri="{BB962C8B-B14F-4D97-AF65-F5344CB8AC3E}">
        <p14:creationId xmlns:p14="http://schemas.microsoft.com/office/powerpoint/2010/main" val="132193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C188-15F7-6A5C-0E03-4E5B6EA2657F}"/>
              </a:ext>
            </a:extLst>
          </p:cNvPr>
          <p:cNvSpPr>
            <a:spLocks noGrp="1"/>
          </p:cNvSpPr>
          <p:nvPr>
            <p:ph type="title"/>
          </p:nvPr>
        </p:nvSpPr>
        <p:spPr>
          <a:xfrm>
            <a:off x="495300" y="118340"/>
            <a:ext cx="10515600" cy="1325563"/>
          </a:xfrm>
        </p:spPr>
        <p:txBody>
          <a:bodyPr/>
          <a:lstStyle/>
          <a:p>
            <a:r>
              <a:rPr lang="en-US" dirty="0"/>
              <a:t>US Map</a:t>
            </a:r>
          </a:p>
        </p:txBody>
      </p:sp>
      <p:sp>
        <p:nvSpPr>
          <p:cNvPr id="3" name="Content Placeholder 2">
            <a:extLst>
              <a:ext uri="{FF2B5EF4-FFF2-40B4-BE49-F238E27FC236}">
                <a16:creationId xmlns:a16="http://schemas.microsoft.com/office/drawing/2014/main" id="{13D90F9B-3B6C-6E71-238B-10F7B97C28CE}"/>
              </a:ext>
            </a:extLst>
          </p:cNvPr>
          <p:cNvSpPr>
            <a:spLocks noGrp="1"/>
          </p:cNvSpPr>
          <p:nvPr>
            <p:ph idx="1"/>
          </p:nvPr>
        </p:nvSpPr>
        <p:spPr>
          <a:xfrm>
            <a:off x="8018408" y="997308"/>
            <a:ext cx="3849742" cy="4863384"/>
          </a:xfrm>
        </p:spPr>
        <p:txBody>
          <a:bodyPr>
            <a:normAutofit fontScale="92500" lnSpcReduction="10000"/>
          </a:bodyPr>
          <a:lstStyle/>
          <a:p>
            <a:r>
              <a:rPr lang="en-US" dirty="0"/>
              <a:t>Michelin restaurants cluster in major cities</a:t>
            </a:r>
          </a:p>
          <a:p>
            <a:r>
              <a:rPr lang="en-US" dirty="0"/>
              <a:t>Heavy concentration on the East and West Coasts</a:t>
            </a:r>
          </a:p>
          <a:p>
            <a:r>
              <a:rPr lang="en-US" dirty="0"/>
              <a:t>Sparse coverage across much of the U.S. interior</a:t>
            </a:r>
          </a:p>
          <a:p>
            <a:r>
              <a:rPr lang="en-US" dirty="0"/>
              <a:t>Reflects Michelin’s urban and regional focus</a:t>
            </a:r>
          </a:p>
          <a:p>
            <a:r>
              <a:rPr lang="en-US" dirty="0"/>
              <a:t>Chicago stands out as an inland hub</a:t>
            </a:r>
          </a:p>
          <a:p>
            <a:endParaRPr lang="en-US" dirty="0"/>
          </a:p>
        </p:txBody>
      </p:sp>
      <p:pic>
        <p:nvPicPr>
          <p:cNvPr id="5" name="Picture 4" descr="A map of the united states&#10;&#10;Description automatically generated">
            <a:extLst>
              <a:ext uri="{FF2B5EF4-FFF2-40B4-BE49-F238E27FC236}">
                <a16:creationId xmlns:a16="http://schemas.microsoft.com/office/drawing/2014/main" id="{46A3F3B1-0C6D-9740-CF97-6502E3C26A6D}"/>
              </a:ext>
            </a:extLst>
          </p:cNvPr>
          <p:cNvPicPr>
            <a:picLocks noChangeAspect="1"/>
          </p:cNvPicPr>
          <p:nvPr/>
        </p:nvPicPr>
        <p:blipFill>
          <a:blip r:embed="rId3"/>
          <a:stretch>
            <a:fillRect/>
          </a:stretch>
        </p:blipFill>
        <p:spPr>
          <a:xfrm>
            <a:off x="323850" y="1143862"/>
            <a:ext cx="7694558" cy="4299672"/>
          </a:xfrm>
          <a:prstGeom prst="rect">
            <a:avLst/>
          </a:prstGeom>
        </p:spPr>
      </p:pic>
      <p:sp>
        <p:nvSpPr>
          <p:cNvPr id="6" name="TextBox 5">
            <a:extLst>
              <a:ext uri="{FF2B5EF4-FFF2-40B4-BE49-F238E27FC236}">
                <a16:creationId xmlns:a16="http://schemas.microsoft.com/office/drawing/2014/main" id="{49E7363B-A97A-529C-E71F-5FCB94B136AF}"/>
              </a:ext>
            </a:extLst>
          </p:cNvPr>
          <p:cNvSpPr txBox="1"/>
          <p:nvPr/>
        </p:nvSpPr>
        <p:spPr>
          <a:xfrm>
            <a:off x="323850" y="5713707"/>
            <a:ext cx="7848600" cy="707886"/>
          </a:xfrm>
          <a:prstGeom prst="rect">
            <a:avLst/>
          </a:prstGeom>
          <a:noFill/>
        </p:spPr>
        <p:txBody>
          <a:bodyPr wrap="square" rtlCol="0">
            <a:spAutoFit/>
          </a:bodyPr>
          <a:lstStyle/>
          <a:p>
            <a:r>
              <a:rPr lang="en-US" sz="2000" dirty="0"/>
              <a:t>Michelin recognition is concentrated in coastal cities, with large regions of the U.S. left unrepresented</a:t>
            </a:r>
          </a:p>
        </p:txBody>
      </p:sp>
      <p:pic>
        <p:nvPicPr>
          <p:cNvPr id="10" name="Picture 9" descr="A white background with black text&#10;&#10;Description automatically generated">
            <a:extLst>
              <a:ext uri="{FF2B5EF4-FFF2-40B4-BE49-F238E27FC236}">
                <a16:creationId xmlns:a16="http://schemas.microsoft.com/office/drawing/2014/main" id="{CB49C5BD-F473-2579-DA6D-71BE5BB8FD8B}"/>
              </a:ext>
            </a:extLst>
          </p:cNvPr>
          <p:cNvPicPr>
            <a:picLocks noChangeAspect="1"/>
          </p:cNvPicPr>
          <p:nvPr/>
        </p:nvPicPr>
        <p:blipFill>
          <a:blip r:embed="rId4"/>
          <a:stretch>
            <a:fillRect/>
          </a:stretch>
        </p:blipFill>
        <p:spPr>
          <a:xfrm>
            <a:off x="6416860" y="3756275"/>
            <a:ext cx="1412690" cy="1325564"/>
          </a:xfrm>
          <a:prstGeom prst="rect">
            <a:avLst/>
          </a:prstGeom>
        </p:spPr>
      </p:pic>
    </p:spTree>
    <p:extLst>
      <p:ext uri="{BB962C8B-B14F-4D97-AF65-F5344CB8AC3E}">
        <p14:creationId xmlns:p14="http://schemas.microsoft.com/office/powerpoint/2010/main" val="3006235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65F7-51C0-2670-58B8-4B4E8D510A33}"/>
              </a:ext>
            </a:extLst>
          </p:cNvPr>
          <p:cNvSpPr>
            <a:spLocks noGrp="1"/>
          </p:cNvSpPr>
          <p:nvPr>
            <p:ph type="title"/>
          </p:nvPr>
        </p:nvSpPr>
        <p:spPr>
          <a:xfrm>
            <a:off x="138112" y="51593"/>
            <a:ext cx="10515600" cy="1325563"/>
          </a:xfrm>
        </p:spPr>
        <p:txBody>
          <a:bodyPr>
            <a:normAutofit/>
          </a:bodyPr>
          <a:lstStyle/>
          <a:p>
            <a:r>
              <a:rPr lang="en-US" sz="4000" dirty="0"/>
              <a:t>Logistic Regression Model</a:t>
            </a:r>
          </a:p>
        </p:txBody>
      </p:sp>
      <p:sp>
        <p:nvSpPr>
          <p:cNvPr id="3" name="Content Placeholder 2">
            <a:extLst>
              <a:ext uri="{FF2B5EF4-FFF2-40B4-BE49-F238E27FC236}">
                <a16:creationId xmlns:a16="http://schemas.microsoft.com/office/drawing/2014/main" id="{671C4BC7-354D-96B6-2DD6-3201727A2D57}"/>
              </a:ext>
            </a:extLst>
          </p:cNvPr>
          <p:cNvSpPr>
            <a:spLocks noGrp="1"/>
          </p:cNvSpPr>
          <p:nvPr>
            <p:ph idx="1"/>
          </p:nvPr>
        </p:nvSpPr>
        <p:spPr>
          <a:xfrm>
            <a:off x="6981828" y="4215607"/>
            <a:ext cx="4924425" cy="2590800"/>
          </a:xfrm>
        </p:spPr>
        <p:txBody>
          <a:bodyPr>
            <a:normAutofit/>
          </a:bodyPr>
          <a:lstStyle/>
          <a:p>
            <a:r>
              <a:rPr lang="en-US" sz="2200" dirty="0"/>
              <a:t>Goal: predict whether a restaurant has a star (yes/no)</a:t>
            </a:r>
          </a:p>
          <a:p>
            <a:r>
              <a:rPr lang="en-US" sz="2200" dirty="0"/>
              <a:t>Features used: Cuisine, Price, City</a:t>
            </a:r>
          </a:p>
          <a:p>
            <a:r>
              <a:rPr lang="en-US" sz="2200" dirty="0"/>
              <a:t>Outcome variable: Starred vs Not</a:t>
            </a:r>
          </a:p>
          <a:p>
            <a:endParaRPr lang="en-US" sz="2200" dirty="0"/>
          </a:p>
        </p:txBody>
      </p:sp>
      <p:pic>
        <p:nvPicPr>
          <p:cNvPr id="5" name="Picture 4" descr="A screenshot of a computer screen&#10;&#10;Description automatically generated">
            <a:extLst>
              <a:ext uri="{FF2B5EF4-FFF2-40B4-BE49-F238E27FC236}">
                <a16:creationId xmlns:a16="http://schemas.microsoft.com/office/drawing/2014/main" id="{1A5643FF-B300-AC98-2126-E36DBB7D3CAF}"/>
              </a:ext>
            </a:extLst>
          </p:cNvPr>
          <p:cNvPicPr>
            <a:picLocks noChangeAspect="1"/>
          </p:cNvPicPr>
          <p:nvPr/>
        </p:nvPicPr>
        <p:blipFill rotWithShape="1">
          <a:blip r:embed="rId3"/>
          <a:srcRect t="1753"/>
          <a:stretch/>
        </p:blipFill>
        <p:spPr>
          <a:xfrm>
            <a:off x="5395912" y="1642219"/>
            <a:ext cx="6591300" cy="2308325"/>
          </a:xfrm>
          <a:prstGeom prst="rect">
            <a:avLst/>
          </a:prstGeom>
          <a:ln>
            <a:solidFill>
              <a:schemeClr val="tx1"/>
            </a:solidFill>
          </a:ln>
        </p:spPr>
      </p:pic>
      <p:sp>
        <p:nvSpPr>
          <p:cNvPr id="6" name="TextBox 5">
            <a:extLst>
              <a:ext uri="{FF2B5EF4-FFF2-40B4-BE49-F238E27FC236}">
                <a16:creationId xmlns:a16="http://schemas.microsoft.com/office/drawing/2014/main" id="{AE45D4A4-C2EA-5BC5-CBE1-679CBE8420B9}"/>
              </a:ext>
            </a:extLst>
          </p:cNvPr>
          <p:cNvSpPr txBox="1"/>
          <p:nvPr/>
        </p:nvSpPr>
        <p:spPr>
          <a:xfrm>
            <a:off x="138112" y="1120675"/>
            <a:ext cx="5072062" cy="5170646"/>
          </a:xfrm>
          <a:prstGeom prst="rect">
            <a:avLst/>
          </a:prstGeom>
          <a:noFill/>
        </p:spPr>
        <p:txBody>
          <a:bodyPr wrap="square" rtlCol="0">
            <a:spAutoFit/>
          </a:bodyPr>
          <a:lstStyle/>
          <a:p>
            <a:r>
              <a:rPr lang="en-US" sz="2200" dirty="0"/>
              <a:t>How well did the model perform?</a:t>
            </a:r>
          </a:p>
          <a:p>
            <a:endParaRPr lang="en-US" sz="2200" dirty="0"/>
          </a:p>
          <a:p>
            <a:pPr marL="285750" indent="-285750">
              <a:buFont typeface="Arial" panose="020B0604020202020204" pitchFamily="34" charset="0"/>
              <a:buChar char="•"/>
            </a:pPr>
            <a:r>
              <a:rPr lang="en-US" sz="2200" dirty="0"/>
              <a:t>Model accuracy ~83% overall</a:t>
            </a:r>
          </a:p>
          <a:p>
            <a:pPr marL="285750" indent="-285750">
              <a:buFont typeface="Arial" panose="020B0604020202020204" pitchFamily="34" charset="0"/>
              <a:buChar char="•"/>
            </a:pPr>
            <a:r>
              <a:rPr lang="en-US" sz="2200" dirty="0"/>
              <a:t>Strong at predicting non-starred restaurants</a:t>
            </a:r>
          </a:p>
          <a:p>
            <a:pPr marL="285750" indent="-285750">
              <a:buFont typeface="Arial" panose="020B0604020202020204" pitchFamily="34" charset="0"/>
              <a:buChar char="•"/>
            </a:pPr>
            <a:r>
              <a:rPr lang="en-US" sz="2200" dirty="0"/>
              <a:t>Less precise for starred restaurants, but recall shows it catches most</a:t>
            </a:r>
          </a:p>
          <a:p>
            <a:pPr marL="285750" indent="-285750">
              <a:buFont typeface="Arial" panose="020B0604020202020204" pitchFamily="34" charset="0"/>
              <a:buChar char="•"/>
            </a:pPr>
            <a:r>
              <a:rPr lang="en-US" sz="2200" dirty="0"/>
              <a:t>Price, cuisine, and city are strongest predictors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r>
              <a:rPr lang="en-US" sz="2200" dirty="0"/>
              <a:t>Model captures Michelin selectivity fairly well but struggles with the rare starred restaurants.</a:t>
            </a:r>
          </a:p>
          <a:p>
            <a:endParaRPr lang="en-US" sz="2200" dirty="0"/>
          </a:p>
        </p:txBody>
      </p:sp>
    </p:spTree>
    <p:extLst>
      <p:ext uri="{BB962C8B-B14F-4D97-AF65-F5344CB8AC3E}">
        <p14:creationId xmlns:p14="http://schemas.microsoft.com/office/powerpoint/2010/main" val="348977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A6C35-BE2A-2644-0AB2-41491FCBFFF6}"/>
              </a:ext>
            </a:extLst>
          </p:cNvPr>
          <p:cNvSpPr>
            <a:spLocks noGrp="1"/>
          </p:cNvSpPr>
          <p:nvPr>
            <p:ph type="title"/>
          </p:nvPr>
        </p:nvSpPr>
        <p:spPr>
          <a:xfrm>
            <a:off x="216552" y="153610"/>
            <a:ext cx="6797405" cy="1651404"/>
          </a:xfrm>
        </p:spPr>
        <p:txBody>
          <a:bodyPr>
            <a:normAutofit/>
          </a:bodyPr>
          <a:lstStyle/>
          <a:p>
            <a:r>
              <a:rPr lang="en-US" sz="3600" dirty="0"/>
              <a:t>Odds Ratios (Top Predictors)</a:t>
            </a:r>
          </a:p>
        </p:txBody>
      </p:sp>
      <p:sp>
        <p:nvSpPr>
          <p:cNvPr id="3" name="Content Placeholder 2">
            <a:extLst>
              <a:ext uri="{FF2B5EF4-FFF2-40B4-BE49-F238E27FC236}">
                <a16:creationId xmlns:a16="http://schemas.microsoft.com/office/drawing/2014/main" id="{E9918EFC-40E8-8BF3-42AB-4D3A58B70979}"/>
              </a:ext>
            </a:extLst>
          </p:cNvPr>
          <p:cNvSpPr>
            <a:spLocks noGrp="1"/>
          </p:cNvSpPr>
          <p:nvPr>
            <p:ph idx="1"/>
          </p:nvPr>
        </p:nvSpPr>
        <p:spPr>
          <a:xfrm>
            <a:off x="216552" y="1624765"/>
            <a:ext cx="6797405" cy="4134751"/>
          </a:xfrm>
        </p:spPr>
        <p:txBody>
          <a:bodyPr>
            <a:normAutofit/>
          </a:bodyPr>
          <a:lstStyle/>
          <a:p>
            <a:r>
              <a:rPr lang="en-US" sz="2200" dirty="0"/>
              <a:t>Price is the strongest predictor → higher prices greatly increase odds</a:t>
            </a:r>
          </a:p>
          <a:p>
            <a:r>
              <a:rPr lang="en-US" sz="2200" dirty="0"/>
              <a:t>Cuisine effects: e.g., Barbecue, American Contemporary, Mexican</a:t>
            </a:r>
          </a:p>
          <a:p>
            <a:r>
              <a:rPr lang="en-US" sz="2200" dirty="0"/>
              <a:t>City effects: some cities (e.g., Washington DC, Hollywood, Tampa) stand out</a:t>
            </a:r>
          </a:p>
          <a:p>
            <a:r>
              <a:rPr lang="en-US" sz="2200" dirty="0"/>
              <a:t>Limitation: small sample sizes can exaggerate certain predictors</a:t>
            </a:r>
          </a:p>
          <a:p>
            <a:pPr marL="0" indent="0">
              <a:buNone/>
            </a:pPr>
            <a:endParaRPr lang="en-US" sz="2200" dirty="0"/>
          </a:p>
          <a:p>
            <a:pPr marL="0" indent="0">
              <a:buNone/>
            </a:pPr>
            <a:r>
              <a:rPr lang="en-US" sz="2200" dirty="0"/>
              <a:t>Price, cuisine, and city are the biggest drivers of Michelin recognition</a:t>
            </a:r>
          </a:p>
        </p:txBody>
      </p:sp>
      <p:pic>
        <p:nvPicPr>
          <p:cNvPr id="5" name="Picture 4" descr="A graph of a number of people&#10;&#10;Description automatically generated with medium confidence">
            <a:extLst>
              <a:ext uri="{FF2B5EF4-FFF2-40B4-BE49-F238E27FC236}">
                <a16:creationId xmlns:a16="http://schemas.microsoft.com/office/drawing/2014/main" id="{C0AEC6DF-89E6-BC62-ECFE-F6A55AD9716A}"/>
              </a:ext>
            </a:extLst>
          </p:cNvPr>
          <p:cNvPicPr>
            <a:picLocks noChangeAspect="1"/>
          </p:cNvPicPr>
          <p:nvPr/>
        </p:nvPicPr>
        <p:blipFill>
          <a:blip r:embed="rId3"/>
          <a:stretch>
            <a:fillRect/>
          </a:stretch>
        </p:blipFill>
        <p:spPr>
          <a:xfrm>
            <a:off x="6981751" y="414990"/>
            <a:ext cx="4890891" cy="3496985"/>
          </a:xfrm>
          <a:prstGeom prst="rect">
            <a:avLst/>
          </a:prstGeom>
        </p:spPr>
      </p:pic>
      <p:pic>
        <p:nvPicPr>
          <p:cNvPr id="7" name="Picture 6" descr="A list of numbers and letters&#10;&#10;Description automatically generated with medium confidence">
            <a:extLst>
              <a:ext uri="{FF2B5EF4-FFF2-40B4-BE49-F238E27FC236}">
                <a16:creationId xmlns:a16="http://schemas.microsoft.com/office/drawing/2014/main" id="{23011A59-1FF1-3FC2-AA00-810494C7A1B8}"/>
              </a:ext>
            </a:extLst>
          </p:cNvPr>
          <p:cNvPicPr>
            <a:picLocks noChangeAspect="1"/>
          </p:cNvPicPr>
          <p:nvPr/>
        </p:nvPicPr>
        <p:blipFill>
          <a:blip r:embed="rId4"/>
          <a:stretch>
            <a:fillRect/>
          </a:stretch>
        </p:blipFill>
        <p:spPr>
          <a:xfrm>
            <a:off x="7013957" y="3963632"/>
            <a:ext cx="4858685" cy="2708717"/>
          </a:xfrm>
          <a:prstGeom prst="rect">
            <a:avLst/>
          </a:prstGeom>
        </p:spPr>
      </p:pic>
    </p:spTree>
    <p:extLst>
      <p:ext uri="{BB962C8B-B14F-4D97-AF65-F5344CB8AC3E}">
        <p14:creationId xmlns:p14="http://schemas.microsoft.com/office/powerpoint/2010/main" val="4117901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1128</TotalTime>
  <Words>1358</Words>
  <Application>Microsoft Macintosh PowerPoint</Application>
  <PresentationFormat>Widescreen</PresentationFormat>
  <Paragraphs>106</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PowerPoint Presentation</vt:lpstr>
      <vt:lpstr>What is the Michelin Guide?</vt:lpstr>
      <vt:lpstr>Research Question</vt:lpstr>
      <vt:lpstr>Dataset</vt:lpstr>
      <vt:lpstr>Exploratory Data Analysis</vt:lpstr>
      <vt:lpstr>EDA: Continued</vt:lpstr>
      <vt:lpstr>US Map</vt:lpstr>
      <vt:lpstr>Logistic Regression Model</vt:lpstr>
      <vt:lpstr>Odds Ratios (Top Predictors)</vt:lpstr>
      <vt:lpstr>Limitations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Kohan, Abby</dc:creator>
  <cp:lastModifiedBy>Kohan, Abby</cp:lastModifiedBy>
  <cp:revision>2</cp:revision>
  <dcterms:created xsi:type="dcterms:W3CDTF">2025-09-28T20:37:09Z</dcterms:created>
  <dcterms:modified xsi:type="dcterms:W3CDTF">2025-09-29T15:25:31Z</dcterms:modified>
</cp:coreProperties>
</file>